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64" r:id="rId3"/>
    <p:sldId id="279" r:id="rId4"/>
    <p:sldId id="272" r:id="rId5"/>
    <p:sldId id="274" r:id="rId6"/>
    <p:sldId id="275" r:id="rId7"/>
    <p:sldId id="276" r:id="rId8"/>
    <p:sldId id="277" r:id="rId9"/>
    <p:sldId id="283" r:id="rId10"/>
    <p:sldId id="284" r:id="rId11"/>
    <p:sldId id="285" r:id="rId12"/>
    <p:sldId id="278"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6980" autoAdjust="0"/>
  </p:normalViewPr>
  <p:slideViewPr>
    <p:cSldViewPr>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A56B4-0081-4841-AEA5-2555D45E29FE}" type="datetimeFigureOut">
              <a:rPr lang="cs-CZ" smtClean="0"/>
              <a:t>9.12.2014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5ECC7-B42A-4FB4-B3C3-72CEFF08888D}" type="slidenum">
              <a:rPr lang="cs-CZ" smtClean="0"/>
              <a:t>‹#›</a:t>
            </a:fld>
            <a:endParaRPr lang="cs-CZ"/>
          </a:p>
        </p:txBody>
      </p:sp>
    </p:spTree>
    <p:extLst>
      <p:ext uri="{BB962C8B-B14F-4D97-AF65-F5344CB8AC3E}">
        <p14:creationId xmlns:p14="http://schemas.microsoft.com/office/powerpoint/2010/main" val="240077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A7A717C4-F05D-46BF-B979-75033BD737A1}" type="datetimeFigureOut">
              <a:rPr lang="cs-CZ" smtClean="0"/>
              <a:t>9.12.2014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BACF0849-6CE5-420D-B85B-3D72DDFE48D7}" type="slidenum">
              <a:rPr lang="cs-CZ" smtClean="0"/>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Kliknutím lze upravit styl.</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7A717C4-F05D-46BF-B979-75033BD737A1}" type="datetimeFigureOut">
              <a:rPr lang="cs-CZ" smtClean="0"/>
              <a:t>9.12.2014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CF0849-6CE5-420D-B85B-3D72DDFE48D7}"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7A717C4-F05D-46BF-B979-75033BD737A1}" type="datetimeFigureOut">
              <a:rPr lang="cs-CZ" smtClean="0"/>
              <a:t>9.12.2014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CF0849-6CE5-420D-B85B-3D72DDFE48D7}"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A7A717C4-F05D-46BF-B979-75033BD737A1}" type="datetimeFigureOut">
              <a:rPr lang="cs-CZ" smtClean="0"/>
              <a:t>9.12.2014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CF0849-6CE5-420D-B85B-3D72DDFE48D7}" type="slidenum">
              <a:rPr lang="cs-CZ" smtClean="0"/>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A7A717C4-F05D-46BF-B979-75033BD737A1}" type="datetimeFigureOut">
              <a:rPr lang="cs-CZ" smtClean="0"/>
              <a:t>9.12.2014</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BACF0849-6CE5-420D-B85B-3D72DDFE48D7}"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A7A717C4-F05D-46BF-B979-75033BD737A1}" type="datetimeFigureOut">
              <a:rPr lang="cs-CZ" smtClean="0"/>
              <a:t>9.12.2014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CF0849-6CE5-420D-B85B-3D72DDFE48D7}" type="slidenum">
              <a:rPr lang="cs-CZ" smtClean="0"/>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A7A717C4-F05D-46BF-B979-75033BD737A1}" type="datetimeFigureOut">
              <a:rPr lang="cs-CZ" smtClean="0"/>
              <a:t>9.12.2014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CF0849-6CE5-420D-B85B-3D72DDFE48D7}" type="slidenum">
              <a:rPr lang="cs-CZ" smtClean="0"/>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A7A717C4-F05D-46BF-B979-75033BD737A1}" type="datetimeFigureOut">
              <a:rPr lang="cs-CZ" smtClean="0"/>
              <a:t>9.12.2014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CF0849-6CE5-420D-B85B-3D72DDFE48D7}"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7A717C4-F05D-46BF-B979-75033BD737A1}" type="datetimeFigureOut">
              <a:rPr lang="cs-CZ" smtClean="0"/>
              <a:t>9.12.2014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CF0849-6CE5-420D-B85B-3D72DDFE48D7}"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A7A717C4-F05D-46BF-B979-75033BD737A1}" type="datetimeFigureOut">
              <a:rPr lang="cs-CZ" smtClean="0"/>
              <a:t>9.12.2014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CF0849-6CE5-420D-B85B-3D72DDFE48D7}" type="slidenum">
              <a:rPr lang="cs-CZ" smtClean="0"/>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Kliknutím lze upravit styl.</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A7A717C4-F05D-46BF-B979-75033BD737A1}" type="datetimeFigureOut">
              <a:rPr lang="cs-CZ" smtClean="0"/>
              <a:t>9.12.2014</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BACF0849-6CE5-420D-B85B-3D72DDFE48D7}" type="slidenum">
              <a:rPr lang="cs-CZ" smtClean="0"/>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Kliknutím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7A717C4-F05D-46BF-B979-75033BD737A1}" type="datetimeFigureOut">
              <a:rPr lang="cs-CZ" smtClean="0"/>
              <a:t>9.12.2014</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ACF0849-6CE5-420D-B85B-3D72DDFE48D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31640" y="4147776"/>
            <a:ext cx="6400800" cy="1600200"/>
          </a:xfrm>
        </p:spPr>
        <p:txBody>
          <a:bodyPr/>
          <a:lstStyle/>
          <a:p>
            <a:endParaRPr lang="cs-CZ" dirty="0" smtClean="0"/>
          </a:p>
          <a:p>
            <a:r>
              <a:rPr lang="cs-CZ" b="1" dirty="0" smtClean="0"/>
              <a:t>Ing. Radek Hála</a:t>
            </a:r>
          </a:p>
          <a:p>
            <a:endParaRPr lang="cs-CZ" b="1" dirty="0"/>
          </a:p>
        </p:txBody>
      </p:sp>
      <p:sp>
        <p:nvSpPr>
          <p:cNvPr id="2" name="Nadpis 1"/>
          <p:cNvSpPr>
            <a:spLocks noGrp="1"/>
          </p:cNvSpPr>
          <p:nvPr>
            <p:ph type="ctrTitle"/>
          </p:nvPr>
        </p:nvSpPr>
        <p:spPr>
          <a:xfrm>
            <a:off x="251520" y="1505930"/>
            <a:ext cx="8684244" cy="1491022"/>
          </a:xfrm>
        </p:spPr>
        <p:txBody>
          <a:bodyPr>
            <a:normAutofit fontScale="90000"/>
          </a:bodyPr>
          <a:lstStyle/>
          <a:p>
            <a:r>
              <a:rPr lang="cs-CZ" sz="3400" b="1" dirty="0" smtClean="0">
                <a:latin typeface="Times New Roman" panose="02020603050405020304" pitchFamily="18" charset="0"/>
                <a:cs typeface="Times New Roman" panose="02020603050405020304" pitchFamily="18" charset="0"/>
              </a:rPr>
              <a:t>Změny v režimu přenesení daňové povinnosti u DPH od 1.1. 2015</a:t>
            </a:r>
            <a:r>
              <a:rPr lang="cs-CZ" sz="3400" b="1" dirty="0">
                <a:latin typeface="Times New Roman" panose="02020603050405020304" pitchFamily="18" charset="0"/>
                <a:cs typeface="Times New Roman" panose="02020603050405020304" pitchFamily="18" charset="0"/>
              </a:rPr>
              <a:t/>
            </a:r>
            <a:br>
              <a:rPr lang="cs-CZ" sz="3400" b="1" dirty="0">
                <a:latin typeface="Times New Roman" panose="02020603050405020304" pitchFamily="18" charset="0"/>
                <a:cs typeface="Times New Roman" panose="02020603050405020304" pitchFamily="18" charset="0"/>
              </a:rPr>
            </a:br>
            <a:r>
              <a:rPr lang="cs-CZ" sz="3400" b="1" dirty="0" smtClean="0">
                <a:latin typeface="Times New Roman" panose="02020603050405020304" pitchFamily="18" charset="0"/>
                <a:cs typeface="Times New Roman" panose="02020603050405020304" pitchFamily="18" charset="0"/>
              </a:rPr>
              <a:t>(Reverse </a:t>
            </a:r>
            <a:r>
              <a:rPr lang="cs-CZ" sz="3400" b="1" dirty="0" err="1" smtClean="0">
                <a:latin typeface="Times New Roman" panose="02020603050405020304" pitchFamily="18" charset="0"/>
                <a:cs typeface="Times New Roman" panose="02020603050405020304" pitchFamily="18" charset="0"/>
              </a:rPr>
              <a:t>charge</a:t>
            </a:r>
            <a:r>
              <a:rPr lang="cs-CZ" sz="3400" b="1" dirty="0" smtClean="0">
                <a:latin typeface="Times New Roman" panose="02020603050405020304" pitchFamily="18" charset="0"/>
                <a:cs typeface="Times New Roman" panose="02020603050405020304" pitchFamily="18" charset="0"/>
              </a:rPr>
              <a:t>) </a:t>
            </a:r>
            <a:endParaRPr lang="cs-CZ" sz="3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398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Nařízení vlády</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a:bodyPr>
          <a:lstStyle/>
          <a:p>
            <a:pPr lvl="1"/>
            <a:endParaRPr lang="cs-CZ" u="sng" dirty="0" smtClean="0"/>
          </a:p>
          <a:p>
            <a:pPr lvl="1"/>
            <a:endParaRPr lang="cs-CZ" u="sng" dirty="0"/>
          </a:p>
          <a:p>
            <a:pPr lvl="1"/>
            <a:r>
              <a:rPr lang="cs-CZ" u="sng" dirty="0" err="1">
                <a:latin typeface="Times New Roman" panose="02020603050405020304" pitchFamily="18" charset="0"/>
                <a:cs typeface="Times New Roman" panose="02020603050405020304" pitchFamily="18" charset="0"/>
              </a:rPr>
              <a:t>videoherní</a:t>
            </a:r>
            <a:r>
              <a:rPr lang="cs-CZ" u="sng" dirty="0">
                <a:latin typeface="Times New Roman" panose="02020603050405020304" pitchFamily="18" charset="0"/>
                <a:cs typeface="Times New Roman" panose="02020603050405020304" pitchFamily="18" charset="0"/>
              </a:rPr>
              <a:t> konzole, které jsou uvedeny pod kódy nomenklatury celního sazebníku 9504.</a:t>
            </a:r>
            <a:endParaRPr lang="cs-CZ" dirty="0">
              <a:latin typeface="Times New Roman" panose="02020603050405020304" pitchFamily="18" charset="0"/>
              <a:cs typeface="Times New Roman" panose="02020603050405020304" pitchFamily="18" charset="0"/>
            </a:endParaRPr>
          </a:p>
          <a:p>
            <a:pPr lvl="1"/>
            <a:endParaRPr lang="cs-CZ" u="sng" dirty="0" smtClean="0"/>
          </a:p>
          <a:p>
            <a:pPr marL="320040" lvl="1" indent="0">
              <a:buNone/>
            </a:pPr>
            <a:endParaRPr lang="cs-CZ" u="sng" dirty="0"/>
          </a:p>
          <a:p>
            <a:pPr lvl="1"/>
            <a:r>
              <a:rPr lang="cs-CZ" u="sng" dirty="0" smtClean="0">
                <a:latin typeface="Times New Roman" panose="02020603050405020304" pitchFamily="18" charset="0"/>
                <a:cs typeface="Times New Roman" panose="02020603050405020304" pitchFamily="18" charset="0"/>
              </a:rPr>
              <a:t>obiloviny </a:t>
            </a:r>
            <a:r>
              <a:rPr lang="cs-CZ" u="sng" dirty="0">
                <a:latin typeface="Times New Roman" panose="02020603050405020304" pitchFamily="18" charset="0"/>
                <a:cs typeface="Times New Roman" panose="02020603050405020304" pitchFamily="18" charset="0"/>
              </a:rPr>
              <a:t>a technické plodiny, včetně olejnatých semen a cukrové řepy, které jsou uvedeny pod kódy nomenklatury celního sazebníku 1005, 1201, 1205, 1206 00, 1207 50, 1207 91, 1209 10 00 nebo 1212 91,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55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Nařízení vlády</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fontScale="85000" lnSpcReduction="20000"/>
          </a:bodyPr>
          <a:lstStyle/>
          <a:p>
            <a:pPr marL="320040" lvl="1" indent="0">
              <a:buNone/>
            </a:pPr>
            <a:endParaRPr lang="cs-CZ" u="sng" dirty="0"/>
          </a:p>
          <a:p>
            <a:pPr lvl="1"/>
            <a:r>
              <a:rPr lang="cs-CZ" u="sng" dirty="0">
                <a:latin typeface="Times New Roman" panose="02020603050405020304" pitchFamily="18" charset="0"/>
                <a:cs typeface="Times New Roman" panose="02020603050405020304" pitchFamily="18" charset="0"/>
              </a:rPr>
              <a:t>kovy, včetně drahých kovů, které jsou uvedeny pod kódy nomenklatury celního sazebníku v kapitole 71 a třídě XV, s výjimkou zboží, </a:t>
            </a:r>
            <a:endParaRPr lang="cs-CZ" u="sng" dirty="0" smtClean="0">
              <a:latin typeface="Times New Roman" panose="02020603050405020304" pitchFamily="18" charset="0"/>
              <a:cs typeface="Times New Roman" panose="02020603050405020304" pitchFamily="18" charset="0"/>
            </a:endParaRPr>
          </a:p>
          <a:p>
            <a:pPr marL="320040" lvl="1" indent="0">
              <a:buNone/>
            </a:pPr>
            <a:endParaRPr lang="cs-CZ" dirty="0">
              <a:latin typeface="Times New Roman" panose="02020603050405020304" pitchFamily="18" charset="0"/>
              <a:cs typeface="Times New Roman" panose="02020603050405020304" pitchFamily="18" charset="0"/>
            </a:endParaRPr>
          </a:p>
          <a:p>
            <a:pPr lvl="2"/>
            <a:r>
              <a:rPr lang="cs-CZ" u="sng" dirty="0">
                <a:latin typeface="Times New Roman" panose="02020603050405020304" pitchFamily="18" charset="0"/>
                <a:cs typeface="Times New Roman" panose="02020603050405020304" pitchFamily="18" charset="0"/>
              </a:rPr>
              <a:t>které je uvedeno pod kódy nomenklatury celního sazebníku 7101 až 7105, 7108 20 00, 7113 až 7118, 7302, 7309 00 až 7312 00 00, 7315 až 7326, 7415 až 7419, 7507, 7508, 7611 až 7616, 7806 00, 7907 00 00, 8007 00 80, 8101 99 90, 8102 99 00, 8103 90 90, 8104 90 00, 8105 90 00, 8106 00 90, 8107 90 00, 8108 90 60, 8108 90 90, 8109 90 00, 8110 90 00, 8111 00 90, 8112 19 00, 8112 29 00, 8112 59 00, , 8112 99, 8113 00 90,   </a:t>
            </a:r>
            <a:endParaRPr lang="cs-CZ" dirty="0">
              <a:latin typeface="Times New Roman" panose="02020603050405020304" pitchFamily="18" charset="0"/>
              <a:cs typeface="Times New Roman" panose="02020603050405020304" pitchFamily="18" charset="0"/>
            </a:endParaRPr>
          </a:p>
          <a:p>
            <a:pPr lvl="2"/>
            <a:r>
              <a:rPr lang="cs-CZ" u="sng" dirty="0">
                <a:latin typeface="Times New Roman" panose="02020603050405020304" pitchFamily="18" charset="0"/>
                <a:cs typeface="Times New Roman" panose="02020603050405020304" pitchFamily="18" charset="0"/>
              </a:rPr>
              <a:t>odpad a šrot z hafnia (</a:t>
            </a:r>
            <a:r>
              <a:rPr lang="cs-CZ" u="sng" dirty="0" err="1">
                <a:latin typeface="Times New Roman" panose="02020603050405020304" pitchFamily="18" charset="0"/>
                <a:cs typeface="Times New Roman" panose="02020603050405020304" pitchFamily="18" charset="0"/>
              </a:rPr>
              <a:t>celtia</a:t>
            </a:r>
            <a:r>
              <a:rPr lang="cs-CZ" u="sng" dirty="0">
                <a:latin typeface="Times New Roman" panose="02020603050405020304" pitchFamily="18" charset="0"/>
                <a:cs typeface="Times New Roman" panose="02020603050405020304" pitchFamily="18" charset="0"/>
              </a:rPr>
              <a:t>), které je uvedeno pod kódy nomenklatury celního sazebníku 8112 92 10,</a:t>
            </a:r>
            <a:endParaRPr lang="cs-CZ" dirty="0">
              <a:latin typeface="Times New Roman" panose="02020603050405020304" pitchFamily="18" charset="0"/>
              <a:cs typeface="Times New Roman" panose="02020603050405020304" pitchFamily="18" charset="0"/>
            </a:endParaRPr>
          </a:p>
          <a:p>
            <a:pPr lvl="2"/>
            <a:r>
              <a:rPr lang="cs-CZ" u="sng" dirty="0">
                <a:latin typeface="Times New Roman" panose="02020603050405020304" pitchFamily="18" charset="0"/>
                <a:cs typeface="Times New Roman" panose="02020603050405020304" pitchFamily="18" charset="0"/>
              </a:rPr>
              <a:t>které je uvedeno pod kódy nomenklatury celního sazebníku v kapitolách 82 a 83,</a:t>
            </a:r>
            <a:endParaRPr lang="cs-CZ" dirty="0">
              <a:latin typeface="Times New Roman" panose="02020603050405020304" pitchFamily="18" charset="0"/>
              <a:cs typeface="Times New Roman" panose="02020603050405020304" pitchFamily="18" charset="0"/>
            </a:endParaRPr>
          </a:p>
          <a:p>
            <a:pPr lvl="2"/>
            <a:r>
              <a:rPr lang="cs-CZ" u="sng" dirty="0">
                <a:latin typeface="Times New Roman" panose="02020603050405020304" pitchFamily="18" charset="0"/>
                <a:cs typeface="Times New Roman" panose="02020603050405020304" pitchFamily="18" charset="0"/>
              </a:rPr>
              <a:t>na které se vztahuje zvláštní režim podle § 90 zákona o dani z přidané hodnoty,</a:t>
            </a:r>
            <a:endParaRPr lang="cs-CZ" dirty="0">
              <a:latin typeface="Times New Roman" panose="02020603050405020304" pitchFamily="18" charset="0"/>
              <a:cs typeface="Times New Roman" panose="02020603050405020304" pitchFamily="18" charset="0"/>
            </a:endParaRPr>
          </a:p>
          <a:p>
            <a:pPr lvl="2"/>
            <a:r>
              <a:rPr lang="cs-CZ" u="sng" dirty="0">
                <a:latin typeface="Times New Roman" panose="02020603050405020304" pitchFamily="18" charset="0"/>
                <a:cs typeface="Times New Roman" panose="02020603050405020304" pitchFamily="18" charset="0"/>
              </a:rPr>
              <a:t>na které se použije režim přenesení daňové povinnosti podle § 92c zákona o dani z přidané hodnoty,</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30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Režim přenesení daňové povinnosti -  právní jistota</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a:bodyPr>
          <a:lstStyle/>
          <a:p>
            <a:pPr marL="0" indent="0">
              <a:buNone/>
            </a:pPr>
            <a:r>
              <a:rPr lang="cs-CZ" b="1" dirty="0" smtClean="0">
                <a:latin typeface="Times New Roman" panose="02020603050405020304" pitchFamily="18" charset="0"/>
                <a:cs typeface="Times New Roman" panose="02020603050405020304" pitchFamily="18" charset="0"/>
              </a:rPr>
              <a:t>Není třeba zoufat, stále existují určité pojistky v případě nejistoty!</a:t>
            </a:r>
          </a:p>
          <a:p>
            <a:pPr marL="0" indent="0">
              <a:buNone/>
            </a:pPr>
            <a:endParaRPr lang="cs-CZ"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 </a:t>
            </a:r>
            <a:r>
              <a:rPr lang="cs-CZ" b="1" dirty="0" smtClean="0">
                <a:solidFill>
                  <a:srgbClr val="00B050"/>
                </a:solidFill>
                <a:latin typeface="Times New Roman" panose="02020603050405020304" pitchFamily="18" charset="0"/>
                <a:cs typeface="Times New Roman" panose="02020603050405020304" pitchFamily="18" charset="0"/>
              </a:rPr>
              <a:t>Právní fikce - § 92e odst. 2, § 92f odst. 2</a:t>
            </a:r>
          </a:p>
          <a:p>
            <a:pPr marL="514350" indent="-514350">
              <a:buAutoNum type="arabicPeriod"/>
            </a:pPr>
            <a:endParaRPr lang="cs-CZ" b="1" dirty="0">
              <a:solidFill>
                <a:srgbClr val="00B05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b="1" dirty="0" smtClean="0">
                <a:solidFill>
                  <a:srgbClr val="00B050"/>
                </a:solidFill>
                <a:latin typeface="Times New Roman" panose="02020603050405020304" pitchFamily="18" charset="0"/>
                <a:cs typeface="Times New Roman" panose="02020603050405020304" pitchFamily="18" charset="0"/>
              </a:rPr>
              <a:t> Závazné posouzení pro použití režimu přenesení daňové povinnosti.</a:t>
            </a:r>
            <a:endParaRPr lang="cs-CZ"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273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sz="quarter" idx="1"/>
          </p:nvPr>
        </p:nvSpPr>
        <p:spPr>
          <a:xfrm>
            <a:off x="468313" y="1700213"/>
            <a:ext cx="8229600" cy="4411662"/>
          </a:xfrm>
        </p:spPr>
        <p:txBody>
          <a:bodyPr/>
          <a:lstStyle/>
          <a:p>
            <a:pPr eaLnBrk="1" hangingPunct="1">
              <a:buFont typeface="Wingdings" pitchFamily="2" charset="2"/>
              <a:buNone/>
            </a:pPr>
            <a:endParaRPr lang="cs-CZ" sz="2600" dirty="0" smtClean="0">
              <a:latin typeface="Times New Roman" panose="02020603050405020304" pitchFamily="18" charset="0"/>
              <a:cs typeface="Times New Roman" panose="02020603050405020304" pitchFamily="18" charset="0"/>
            </a:endParaRPr>
          </a:p>
          <a:p>
            <a:pPr algn="r" eaLnBrk="1" hangingPunct="1">
              <a:buFont typeface="Wingdings" pitchFamily="2" charset="2"/>
              <a:buNone/>
            </a:pPr>
            <a:endParaRPr lang="cs-CZ" sz="2600" dirty="0"/>
          </a:p>
          <a:p>
            <a:pPr algn="ctr" eaLnBrk="1" hangingPunct="1">
              <a:buFont typeface="Wingdings" pitchFamily="2" charset="2"/>
              <a:buNone/>
            </a:pPr>
            <a:r>
              <a:rPr lang="cs-CZ" sz="3600" b="1" dirty="0" smtClean="0">
                <a:latin typeface="Times New Roman" panose="02020603050405020304" pitchFamily="18" charset="0"/>
                <a:cs typeface="Times New Roman" panose="02020603050405020304" pitchFamily="18" charset="0"/>
              </a:rPr>
              <a:t>Děkuji za pozornost</a:t>
            </a:r>
            <a:endParaRPr lang="cs-CZ" sz="3600" b="1" dirty="0">
              <a:latin typeface="Times New Roman" panose="02020603050405020304" pitchFamily="18" charset="0"/>
              <a:cs typeface="Times New Roman" panose="02020603050405020304" pitchFamily="18" charset="0"/>
            </a:endParaRPr>
          </a:p>
          <a:p>
            <a:pPr algn="ctr" eaLnBrk="1" hangingPunct="1">
              <a:buFont typeface="Wingdings" pitchFamily="2" charset="2"/>
              <a:buNone/>
            </a:pPr>
            <a:r>
              <a:rPr lang="cs-CZ" sz="3600" b="1" dirty="0" smtClean="0">
                <a:latin typeface="Times New Roman" panose="02020603050405020304" pitchFamily="18" charset="0"/>
                <a:cs typeface="Times New Roman" panose="02020603050405020304" pitchFamily="18" charset="0"/>
                <a:sym typeface="Wingdings" pitchFamily="2" charset="2"/>
              </a:rPr>
              <a:t> </a:t>
            </a:r>
          </a:p>
          <a:p>
            <a:pPr algn="ctr" eaLnBrk="1" hangingPunct="1">
              <a:buFont typeface="Wingdings" pitchFamily="2" charset="2"/>
              <a:buNone/>
            </a:pPr>
            <a:r>
              <a:rPr lang="cs-CZ" sz="3600" b="1" dirty="0" smtClean="0">
                <a:latin typeface="Times New Roman" panose="02020603050405020304" pitchFamily="18" charset="0"/>
                <a:cs typeface="Times New Roman" panose="02020603050405020304" pitchFamily="18" charset="0"/>
                <a:sym typeface="Wingdings" pitchFamily="2" charset="2"/>
              </a:rPr>
              <a:t>???</a:t>
            </a:r>
            <a:endParaRPr lang="cs-CZ"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511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a:ln>
            <a:solidFill>
              <a:schemeClr val="accent1"/>
            </a:solidFill>
          </a:ln>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Výchozí předpoklady navrhovaných změn</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lnSpcReduction="10000"/>
          </a:bodyPr>
          <a:lstStyle/>
          <a:p>
            <a:pPr marL="0" indent="0">
              <a:buNone/>
            </a:pPr>
            <a:endParaRPr lang="cs-CZ"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cs-CZ" b="1" dirty="0" smtClean="0">
                <a:latin typeface="Times New Roman" panose="02020603050405020304" pitchFamily="18" charset="0"/>
                <a:cs typeface="Times New Roman" panose="02020603050405020304" pitchFamily="18" charset="0"/>
              </a:rPr>
              <a:t>Změna EU legislativy – novelizace směrnice Rady č. 2006/112/ES, o společném systému daně z přidané hodnoty</a:t>
            </a:r>
          </a:p>
          <a:p>
            <a:pPr marL="0" indent="0">
              <a:buNone/>
            </a:pPr>
            <a:endParaRPr lang="cs-CZ" b="1" dirty="0" smtClean="0">
              <a:latin typeface="Times New Roman" panose="02020603050405020304" pitchFamily="18" charset="0"/>
              <a:cs typeface="Times New Roman" panose="02020603050405020304" pitchFamily="18" charset="0"/>
            </a:endParaRPr>
          </a:p>
          <a:p>
            <a:pPr>
              <a:buFontTx/>
              <a:buChar char="-"/>
            </a:pPr>
            <a:r>
              <a:rPr lang="cs-CZ" sz="2400" b="1" i="1" dirty="0" smtClean="0">
                <a:latin typeface="Times New Roman" panose="02020603050405020304" pitchFamily="18" charset="0"/>
                <a:cs typeface="Times New Roman" panose="02020603050405020304" pitchFamily="18" charset="0"/>
              </a:rPr>
              <a:t>Směrnicí Rady č. 42/2013/EU z 22.7.2013 – volitelné a dočasné používání RCH ve vztahu k dodání některého zboží a poskytnutí některých služeb s vysokým rizikem podvodů v oblasti DPH</a:t>
            </a:r>
          </a:p>
          <a:p>
            <a:pPr marL="0" indent="0">
              <a:buNone/>
            </a:pPr>
            <a:endParaRPr lang="cs-CZ" sz="2400" i="1" dirty="0" smtClean="0">
              <a:latin typeface="Times New Roman" panose="02020603050405020304" pitchFamily="18" charset="0"/>
              <a:cs typeface="Times New Roman" panose="02020603050405020304" pitchFamily="18" charset="0"/>
            </a:endParaRPr>
          </a:p>
          <a:p>
            <a:pPr>
              <a:buFontTx/>
              <a:buChar char="-"/>
            </a:pPr>
            <a:r>
              <a:rPr lang="cs-CZ" sz="2400" b="1" i="1" dirty="0" smtClean="0">
                <a:latin typeface="Times New Roman" panose="02020603050405020304" pitchFamily="18" charset="0"/>
                <a:cs typeface="Times New Roman" panose="02020603050405020304" pitchFamily="18" charset="0"/>
              </a:rPr>
              <a:t>Směrnicí Rady č. 43/2013/EU z 22.7.2013 – mechanismus rychlé reakce proti podvodům v oblasti DPH</a:t>
            </a:r>
          </a:p>
          <a:p>
            <a:pPr marL="0" indent="0">
              <a:buNone/>
            </a:pPr>
            <a:endParaRPr lang="cs-CZ" b="1" dirty="0" smtClean="0">
              <a:latin typeface="Times New Roman" panose="02020603050405020304" pitchFamily="18" charset="0"/>
              <a:cs typeface="Times New Roman" panose="02020603050405020304" pitchFamily="18" charset="0"/>
            </a:endParaRPr>
          </a:p>
          <a:p>
            <a:pPr marL="0" indent="0">
              <a:buNone/>
            </a:pPr>
            <a:endParaRPr lang="cs-CZ" b="1" dirty="0" smtClean="0"/>
          </a:p>
          <a:p>
            <a:pPr marL="0" indent="0">
              <a:buNone/>
            </a:pPr>
            <a:endParaRPr lang="cs-CZ" b="1" dirty="0"/>
          </a:p>
        </p:txBody>
      </p:sp>
    </p:spTree>
    <p:extLst>
      <p:ext uri="{BB962C8B-B14F-4D97-AF65-F5344CB8AC3E}">
        <p14:creationId xmlns:p14="http://schemas.microsoft.com/office/powerpoint/2010/main" val="228918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fontScale="92500" lnSpcReduction="10000"/>
          </a:bodyPr>
          <a:lstStyle/>
          <a:p>
            <a:pPr>
              <a:buFont typeface="Wingdings" panose="05000000000000000000" pitchFamily="2" charset="2"/>
              <a:buChar char="v"/>
            </a:pPr>
            <a:r>
              <a:rPr lang="cs-CZ" b="1" dirty="0" smtClean="0">
                <a:latin typeface="Times New Roman" panose="02020603050405020304" pitchFamily="18" charset="0"/>
                <a:cs typeface="Times New Roman" panose="02020603050405020304" pitchFamily="18" charset="0"/>
              </a:rPr>
              <a:t> Novela zákona o DPH  - PS - sněmovní tisk 291, nyní v </a:t>
            </a:r>
          </a:p>
          <a:p>
            <a:pPr marL="0" indent="0">
              <a:buNone/>
            </a:pPr>
            <a:r>
              <a:rPr lang="cs-CZ" b="1" dirty="0" smtClean="0">
                <a:latin typeface="Times New Roman" panose="02020603050405020304" pitchFamily="18" charset="0"/>
                <a:cs typeface="Times New Roman" panose="02020603050405020304" pitchFamily="18" charset="0"/>
              </a:rPr>
              <a:t>Senátu ČR – senátní tisk 380 – účinnost k 1.1.2015</a:t>
            </a:r>
          </a:p>
          <a:p>
            <a:pPr>
              <a:buFont typeface="Wingdings" panose="05000000000000000000" pitchFamily="2" charset="2"/>
              <a:buChar char="v"/>
            </a:pPr>
            <a:r>
              <a:rPr lang="cs-CZ" b="1" dirty="0" smtClean="0">
                <a:latin typeface="Times New Roman" panose="02020603050405020304" pitchFamily="18" charset="0"/>
                <a:cs typeface="Times New Roman" panose="02020603050405020304" pitchFamily="18" charset="0"/>
              </a:rPr>
              <a:t> </a:t>
            </a:r>
          </a:p>
          <a:p>
            <a:pPr>
              <a:buFontTx/>
              <a:buChar char="-"/>
            </a:pPr>
            <a:r>
              <a:rPr lang="cs-CZ" b="1" dirty="0" smtClean="0">
                <a:latin typeface="Times New Roman" panose="02020603050405020304" pitchFamily="18" charset="0"/>
                <a:cs typeface="Times New Roman" panose="02020603050405020304" pitchFamily="18" charset="0"/>
              </a:rPr>
              <a:t>Komplexní přestrukturování režimu RCH z hlediska časového </a:t>
            </a:r>
          </a:p>
          <a:p>
            <a:pPr>
              <a:buFontTx/>
              <a:buChar char="-"/>
            </a:pPr>
            <a:r>
              <a:rPr lang="cs-CZ" b="1" dirty="0" smtClean="0">
                <a:latin typeface="Times New Roman" panose="02020603050405020304" pitchFamily="18" charset="0"/>
                <a:cs typeface="Times New Roman" panose="02020603050405020304" pitchFamily="18" charset="0"/>
              </a:rPr>
              <a:t>Zavedení nových komodit, které podléhají RCH</a:t>
            </a:r>
          </a:p>
          <a:p>
            <a:pPr>
              <a:buFont typeface="Wingdings" panose="05000000000000000000" pitchFamily="2" charset="2"/>
              <a:buChar char="v"/>
            </a:pPr>
            <a:r>
              <a:rPr lang="cs-CZ" b="1" dirty="0" smtClean="0">
                <a:latin typeface="Times New Roman" panose="02020603050405020304" pitchFamily="18" charset="0"/>
                <a:cs typeface="Times New Roman" panose="02020603050405020304" pitchFamily="18" charset="0"/>
              </a:rPr>
              <a:t> </a:t>
            </a:r>
          </a:p>
          <a:p>
            <a:pPr>
              <a:buFontTx/>
              <a:buChar char="-"/>
            </a:pPr>
            <a:r>
              <a:rPr lang="cs-CZ" b="1" dirty="0" smtClean="0">
                <a:latin typeface="Times New Roman" panose="02020603050405020304" pitchFamily="18" charset="0"/>
                <a:cs typeface="Times New Roman" panose="02020603050405020304" pitchFamily="18" charset="0"/>
              </a:rPr>
              <a:t>§ 92a – obecná ustanovení vymezující základní pravidla režimu RCH – nový odst. 7 </a:t>
            </a:r>
          </a:p>
          <a:p>
            <a:pPr>
              <a:buFontTx/>
              <a:buChar char="-"/>
            </a:pPr>
            <a:r>
              <a:rPr lang="cs-CZ" b="1" dirty="0" smtClean="0">
                <a:latin typeface="Times New Roman" panose="02020603050405020304" pitchFamily="18" charset="0"/>
                <a:cs typeface="Times New Roman" panose="02020603050405020304" pitchFamily="18" charset="0"/>
              </a:rPr>
              <a:t>§§ 92b až 92g, příloha č. 6 – komodity</a:t>
            </a:r>
          </a:p>
          <a:p>
            <a:pPr>
              <a:buFontTx/>
              <a:buChar char="-"/>
            </a:pPr>
            <a:r>
              <a:rPr lang="cs-CZ" b="1" dirty="0" smtClean="0">
                <a:latin typeface="Times New Roman" panose="02020603050405020304" pitchFamily="18" charset="0"/>
                <a:cs typeface="Times New Roman" panose="02020603050405020304" pitchFamily="18" charset="0"/>
              </a:rPr>
              <a:t>Nařízení vlády </a:t>
            </a:r>
          </a:p>
          <a:p>
            <a:pPr>
              <a:buFontTx/>
              <a:buChar char="-"/>
            </a:pP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683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trvalé výjimky čl. 199</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a:bodyPr>
          <a:lstStyle/>
          <a:p>
            <a:pPr marL="0" indent="0">
              <a:buNone/>
            </a:pPr>
            <a:r>
              <a:rPr lang="cs-CZ" b="1" dirty="0" smtClean="0">
                <a:solidFill>
                  <a:srgbClr val="0070C0"/>
                </a:solidFill>
                <a:latin typeface="Times New Roman" panose="02020603050405020304" pitchFamily="18" charset="0"/>
                <a:cs typeface="Times New Roman" panose="02020603050405020304" pitchFamily="18" charset="0"/>
              </a:rPr>
              <a:t>Již zavedené trvalé výjimky:</a:t>
            </a:r>
          </a:p>
          <a:p>
            <a:pPr>
              <a:buFontTx/>
              <a:buChar char="-"/>
            </a:pPr>
            <a:r>
              <a:rPr lang="cs-CZ" b="1" dirty="0" smtClean="0">
                <a:solidFill>
                  <a:srgbClr val="0070C0"/>
                </a:solidFill>
                <a:latin typeface="Times New Roman" panose="02020603050405020304" pitchFamily="18" charset="0"/>
                <a:cs typeface="Times New Roman" panose="02020603050405020304" pitchFamily="18" charset="0"/>
              </a:rPr>
              <a:t>§ 92b – Dodání zlata</a:t>
            </a:r>
          </a:p>
          <a:p>
            <a:pPr>
              <a:buFontTx/>
              <a:buChar char="-"/>
            </a:pPr>
            <a:r>
              <a:rPr lang="cs-CZ" b="1" dirty="0" smtClean="0">
                <a:solidFill>
                  <a:srgbClr val="0070C0"/>
                </a:solidFill>
                <a:latin typeface="Times New Roman" panose="02020603050405020304" pitchFamily="18" charset="0"/>
                <a:cs typeface="Times New Roman" panose="02020603050405020304" pitchFamily="18" charset="0"/>
              </a:rPr>
              <a:t>§ 92c – Dodání zboží uvedeného v příloze č. 5</a:t>
            </a:r>
          </a:p>
          <a:p>
            <a:pPr>
              <a:buFontTx/>
              <a:buChar char="-"/>
            </a:pPr>
            <a:r>
              <a:rPr lang="cs-CZ" b="1" dirty="0" smtClean="0">
                <a:solidFill>
                  <a:srgbClr val="0070C0"/>
                </a:solidFill>
                <a:latin typeface="Times New Roman" panose="02020603050405020304" pitchFamily="18" charset="0"/>
                <a:cs typeface="Times New Roman" panose="02020603050405020304" pitchFamily="18" charset="0"/>
              </a:rPr>
              <a:t>§ 92e – Poskytnutí stavebních nebo montážních prací</a:t>
            </a:r>
          </a:p>
          <a:p>
            <a:pPr marL="0" indent="0">
              <a:buNone/>
            </a:pPr>
            <a:endParaRPr lang="cs-CZ"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cs-CZ" b="1" dirty="0" smtClean="0">
                <a:solidFill>
                  <a:srgbClr val="C00000"/>
                </a:solidFill>
                <a:latin typeface="Times New Roman" panose="02020603050405020304" pitchFamily="18" charset="0"/>
                <a:cs typeface="Times New Roman" panose="02020603050405020304" pitchFamily="18" charset="0"/>
              </a:rPr>
              <a:t>Nově zaváděné trvalé výjimky:</a:t>
            </a:r>
          </a:p>
          <a:p>
            <a:pPr marL="0" indent="0">
              <a:buNone/>
            </a:pPr>
            <a:r>
              <a:rPr lang="cs-CZ" b="1" dirty="0" smtClean="0">
                <a:solidFill>
                  <a:srgbClr val="C00000"/>
                </a:solidFill>
                <a:latin typeface="Times New Roman" panose="02020603050405020304" pitchFamily="18" charset="0"/>
                <a:cs typeface="Times New Roman" panose="02020603050405020304" pitchFamily="18" charset="0"/>
              </a:rPr>
              <a:t>- § 92d – Dodání nemovité věci (souvislost s § 56/5)</a:t>
            </a:r>
          </a:p>
          <a:p>
            <a:pPr>
              <a:buFontTx/>
              <a:buChar char="-"/>
            </a:pPr>
            <a:endParaRPr lang="cs-CZ" b="1" dirty="0" smtClean="0">
              <a:solidFill>
                <a:srgbClr val="C00000"/>
              </a:solidFill>
              <a:latin typeface="Times New Roman" panose="02020603050405020304" pitchFamily="18" charset="0"/>
              <a:cs typeface="Times New Roman" panose="02020603050405020304" pitchFamily="18" charset="0"/>
            </a:endParaRPr>
          </a:p>
          <a:p>
            <a:pPr marL="0" indent="0">
              <a:buNone/>
            </a:pPr>
            <a:endParaRPr lang="cs-CZ" b="1" dirty="0" smtClean="0">
              <a:latin typeface="Times New Roman" panose="02020603050405020304" pitchFamily="18" charset="0"/>
              <a:cs typeface="Times New Roman" panose="02020603050405020304" pitchFamily="18" charset="0"/>
            </a:endParaRPr>
          </a:p>
          <a:p>
            <a:pPr marL="0" indent="0">
              <a:buNone/>
            </a:pPr>
            <a:endParaRPr lang="cs-CZ"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cs-CZ" b="1" dirty="0" smtClean="0">
              <a:latin typeface="Times New Roman" panose="02020603050405020304" pitchFamily="18" charset="0"/>
              <a:cs typeface="Times New Roman" panose="02020603050405020304" pitchFamily="18" charset="0"/>
            </a:endParaRPr>
          </a:p>
          <a:p>
            <a:pPr marL="0" indent="0">
              <a:buNone/>
            </a:pPr>
            <a:endParaRPr lang="cs-CZ" b="1" dirty="0" smtClean="0">
              <a:latin typeface="Times New Roman" panose="02020603050405020304" pitchFamily="18" charset="0"/>
              <a:cs typeface="Times New Roman" panose="02020603050405020304" pitchFamily="18" charset="0"/>
            </a:endParaRPr>
          </a:p>
          <a:p>
            <a:pPr marL="0" indent="0">
              <a:buNone/>
            </a:pPr>
            <a:endParaRPr lang="cs-CZ" b="1" dirty="0"/>
          </a:p>
        </p:txBody>
      </p:sp>
    </p:spTree>
    <p:extLst>
      <p:ext uri="{BB962C8B-B14F-4D97-AF65-F5344CB8AC3E}">
        <p14:creationId xmlns:p14="http://schemas.microsoft.com/office/powerpoint/2010/main" val="386043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dočasné výjimky čl. 199a, 199b, 395</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a:effectLst>
            <a:glow rad="101600">
              <a:schemeClr val="accent1">
                <a:satMod val="175000"/>
                <a:alpha val="40000"/>
              </a:schemeClr>
            </a:glow>
          </a:effectLst>
        </p:spPr>
        <p:txBody>
          <a:bodyPr>
            <a:normAutofit/>
          </a:bodyPr>
          <a:lstStyle/>
          <a:p>
            <a:pPr marL="0" indent="0">
              <a:buNone/>
            </a:pPr>
            <a:r>
              <a:rPr lang="cs-CZ" b="1" dirty="0" smtClean="0">
                <a:latin typeface="Times New Roman" panose="02020603050405020304" pitchFamily="18" charset="0"/>
                <a:cs typeface="Times New Roman" panose="02020603050405020304" pitchFamily="18" charset="0"/>
              </a:rPr>
              <a:t>Nová koncepce – použití podzákonné normy – </a:t>
            </a:r>
            <a:r>
              <a:rPr lang="cs-CZ" b="1" u="sng" dirty="0" smtClean="0">
                <a:solidFill>
                  <a:schemeClr val="accent1"/>
                </a:solidFill>
                <a:latin typeface="Times New Roman" panose="02020603050405020304" pitchFamily="18" charset="0"/>
                <a:cs typeface="Times New Roman" panose="02020603050405020304" pitchFamily="18" charset="0"/>
              </a:rPr>
              <a:t>Nařízení vlády </a:t>
            </a:r>
            <a:r>
              <a:rPr lang="cs-CZ" b="1" dirty="0" smtClean="0">
                <a:latin typeface="Times New Roman" panose="02020603050405020304" pitchFamily="18" charset="0"/>
                <a:cs typeface="Times New Roman" panose="02020603050405020304" pitchFamily="18" charset="0"/>
              </a:rPr>
              <a:t>ve vazbě na nový § 92f, přílohu č. 6 a nový § 92g </a:t>
            </a:r>
            <a:r>
              <a:rPr lang="cs-CZ" b="1" dirty="0">
                <a:latin typeface="Times New Roman" panose="02020603050405020304" pitchFamily="18" charset="0"/>
                <a:cs typeface="Times New Roman" panose="02020603050405020304" pitchFamily="18" charset="0"/>
              </a:rPr>
              <a:t>zákona </a:t>
            </a:r>
            <a:r>
              <a:rPr lang="cs-CZ" b="1" dirty="0" smtClean="0">
                <a:latin typeface="Times New Roman" panose="02020603050405020304" pitchFamily="18" charset="0"/>
                <a:cs typeface="Times New Roman" panose="02020603050405020304" pitchFamily="18" charset="0"/>
              </a:rPr>
              <a:t>o DPH.</a:t>
            </a:r>
          </a:p>
          <a:p>
            <a:pPr>
              <a:buFont typeface="Wingdings" panose="05000000000000000000" pitchFamily="2" charset="2"/>
              <a:buChar char="v"/>
            </a:pPr>
            <a:r>
              <a:rPr lang="cs-CZ" b="1" dirty="0" smtClean="0">
                <a:latin typeface="Times New Roman" panose="02020603050405020304" pitchFamily="18" charset="0"/>
                <a:cs typeface="Times New Roman" panose="02020603050405020304" pitchFamily="18" charset="0"/>
              </a:rPr>
              <a:t> </a:t>
            </a:r>
          </a:p>
          <a:p>
            <a:pPr>
              <a:buFontTx/>
              <a:buChar char="-"/>
            </a:pPr>
            <a:r>
              <a:rPr lang="cs-CZ" b="1" dirty="0" smtClean="0">
                <a:latin typeface="Times New Roman" panose="02020603050405020304" pitchFamily="18" charset="0"/>
                <a:cs typeface="Times New Roman" panose="02020603050405020304" pitchFamily="18" charset="0"/>
              </a:rPr>
              <a:t>§ 92f – zboží v příloze č. 6 zákona pokud vláda stanovila konkrétní položky nařízením</a:t>
            </a:r>
          </a:p>
          <a:p>
            <a:pPr marL="0" indent="0">
              <a:buNone/>
            </a:pPr>
            <a:endParaRPr lang="cs-CZ" b="1" dirty="0" smtClean="0">
              <a:latin typeface="Times New Roman" panose="02020603050405020304" pitchFamily="18" charset="0"/>
              <a:cs typeface="Times New Roman" panose="02020603050405020304" pitchFamily="18" charset="0"/>
            </a:endParaRPr>
          </a:p>
          <a:p>
            <a:pPr>
              <a:buFontTx/>
              <a:buChar char="-"/>
            </a:pPr>
            <a:r>
              <a:rPr lang="cs-CZ" b="1" dirty="0" smtClean="0">
                <a:latin typeface="Times New Roman" panose="02020603050405020304" pitchFamily="18" charset="0"/>
                <a:cs typeface="Times New Roman" panose="02020603050405020304" pitchFamily="18" charset="0"/>
              </a:rPr>
              <a:t>§ 92g – Mechanismus rychlé reakce – zboží  nebo služby u nichž proběhla kladně notifikace EK a vláda tak stanovila nařízením</a:t>
            </a:r>
            <a:endParaRPr lang="cs-CZ" b="1" dirty="0">
              <a:latin typeface="Times New Roman" panose="02020603050405020304" pitchFamily="18" charset="0"/>
              <a:cs typeface="Times New Roman" panose="02020603050405020304" pitchFamily="18" charset="0"/>
            </a:endParaRPr>
          </a:p>
          <a:p>
            <a:pPr marL="0" indent="0">
              <a:buNone/>
            </a:pPr>
            <a:endParaRPr lang="cs-CZ" b="1" dirty="0" smtClean="0">
              <a:latin typeface="Times New Roman" panose="02020603050405020304" pitchFamily="18" charset="0"/>
              <a:cs typeface="Times New Roman" panose="02020603050405020304" pitchFamily="18" charset="0"/>
            </a:endParaRPr>
          </a:p>
          <a:p>
            <a:pPr marL="0" indent="0">
              <a:buNone/>
            </a:pPr>
            <a:endParaRPr lang="cs-CZ" b="1" dirty="0"/>
          </a:p>
        </p:txBody>
      </p:sp>
    </p:spTree>
    <p:extLst>
      <p:ext uri="{BB962C8B-B14F-4D97-AF65-F5344CB8AC3E}">
        <p14:creationId xmlns:p14="http://schemas.microsoft.com/office/powerpoint/2010/main" val="323768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dočasné výjimky čl. 199a, 199b, 395</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a:bodyPr>
          <a:lstStyle/>
          <a:p>
            <a:pPr marL="0" indent="0">
              <a:buNone/>
            </a:pPr>
            <a:r>
              <a:rPr lang="cs-CZ" b="1" dirty="0" smtClean="0">
                <a:latin typeface="Times New Roman" panose="02020603050405020304" pitchFamily="18" charset="0"/>
                <a:cs typeface="Times New Roman" panose="02020603050405020304" pitchFamily="18" charset="0"/>
              </a:rPr>
              <a:t>Dočasnost výjimek:</a:t>
            </a:r>
          </a:p>
          <a:p>
            <a:pPr marL="0" indent="0">
              <a:buNone/>
            </a:pPr>
            <a:endParaRPr lang="cs-CZ"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Výjimky dle čl. 199a (bod 1 až 9 přílohy č. 6) – do 31.12.2018, na dobu alespoň 2 let.</a:t>
            </a:r>
          </a:p>
          <a:p>
            <a:pPr marL="0" indent="0">
              <a:buNone/>
            </a:pPr>
            <a:endParaRPr lang="cs-CZ"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Výjimky dle čl. 199b (bod 10 přílohy č. 6)  – po dobu max. 9 měsíců</a:t>
            </a:r>
          </a:p>
          <a:p>
            <a:pPr marL="0" indent="0">
              <a:buNone/>
            </a:pPr>
            <a:endParaRPr lang="cs-CZ"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Výjimky dle čl. 395 (bod 10 přílohy č. 6) – po dobu 2 let</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682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příloha č. 6</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fontScale="85000" lnSpcReduction="20000"/>
          </a:bodyPr>
          <a:lstStyle/>
          <a:p>
            <a:pPr marL="514350" indent="-514350">
              <a:buAutoNum type="arabicPeriod"/>
            </a:pPr>
            <a:r>
              <a:rPr lang="cs-CZ" b="1" dirty="0" smtClean="0">
                <a:latin typeface="Times New Roman" panose="02020603050405020304" pitchFamily="18" charset="0"/>
                <a:cs typeface="Times New Roman" panose="02020603050405020304" pitchFamily="18" charset="0"/>
              </a:rPr>
              <a:t>Převod povolenek na emise skleníkových plynů</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mobilních telefonů</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zařízení s integrovanými obvody</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plynu elektřiny obchodníkovi dle §7a/2</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certifikátů plynu a elektřiny</a:t>
            </a:r>
          </a:p>
          <a:p>
            <a:pPr marL="514350" indent="-514350">
              <a:buAutoNum type="arabicPeriod"/>
            </a:pPr>
            <a:r>
              <a:rPr lang="cs-CZ" b="1" dirty="0" smtClean="0">
                <a:latin typeface="Times New Roman" panose="02020603050405020304" pitchFamily="18" charset="0"/>
                <a:cs typeface="Times New Roman" panose="02020603050405020304" pitchFamily="18" charset="0"/>
              </a:rPr>
              <a:t>Poskytnutí telekomunikačních služeb</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herních konzolí, </a:t>
            </a:r>
            <a:r>
              <a:rPr lang="cs-CZ" b="1" dirty="0" err="1" smtClean="0">
                <a:latin typeface="Times New Roman" panose="02020603050405020304" pitchFamily="18" charset="0"/>
                <a:cs typeface="Times New Roman" panose="02020603050405020304" pitchFamily="18" charset="0"/>
              </a:rPr>
              <a:t>tabletů</a:t>
            </a:r>
            <a:r>
              <a:rPr lang="cs-CZ" b="1" dirty="0" smtClean="0">
                <a:latin typeface="Times New Roman" panose="02020603050405020304" pitchFamily="18" charset="0"/>
                <a:cs typeface="Times New Roman" panose="02020603050405020304" pitchFamily="18" charset="0"/>
              </a:rPr>
              <a:t> a laptopů</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obilovin a technických plodin včetně olejnatých semen a cukrové řepy</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surových či </a:t>
            </a:r>
            <a:r>
              <a:rPr lang="cs-CZ" b="1" dirty="0" err="1" smtClean="0">
                <a:latin typeface="Times New Roman" panose="02020603050405020304" pitchFamily="18" charset="0"/>
                <a:cs typeface="Times New Roman" panose="02020603050405020304" pitchFamily="18" charset="0"/>
              </a:rPr>
              <a:t>polozpracovaných</a:t>
            </a:r>
            <a:r>
              <a:rPr lang="cs-CZ" b="1" dirty="0" smtClean="0">
                <a:latin typeface="Times New Roman" panose="02020603050405020304" pitchFamily="18" charset="0"/>
                <a:cs typeface="Times New Roman" panose="02020603050405020304" pitchFamily="18" charset="0"/>
              </a:rPr>
              <a:t> kovů, včetně drahých kovů</a:t>
            </a:r>
          </a:p>
          <a:p>
            <a:pPr marL="514350" indent="-514350">
              <a:buAutoNum type="arabicPeriod"/>
            </a:pPr>
            <a:r>
              <a:rPr lang="cs-CZ" b="1" dirty="0" smtClean="0">
                <a:latin typeface="Times New Roman" panose="02020603050405020304" pitchFamily="18" charset="0"/>
                <a:cs typeface="Times New Roman" panose="02020603050405020304" pitchFamily="18" charset="0"/>
              </a:rPr>
              <a:t>Dodání zboží nebo poskytnutí služby, u kterých bylo ČR prováděcím rozhodnutím Rady povolena výjimka od čl. 193 Směrnice</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674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latin typeface="Times New Roman" panose="02020603050405020304" pitchFamily="18" charset="0"/>
                <a:cs typeface="Times New Roman" panose="02020603050405020304" pitchFamily="18" charset="0"/>
              </a:rPr>
              <a:t>Transpozice EU legislativy do českého zákona o DPH – Nařízení vlády</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fontScale="92500" lnSpcReduction="10000"/>
          </a:bodyPr>
          <a:lstStyle/>
          <a:p>
            <a:pPr marL="571500" indent="-571500">
              <a:buAutoNum type="romanUcPeriod"/>
            </a:pPr>
            <a:r>
              <a:rPr lang="cs-CZ" b="1" dirty="0" smtClean="0">
                <a:solidFill>
                  <a:srgbClr val="0070C0"/>
                </a:solidFill>
                <a:latin typeface="Times New Roman" panose="02020603050405020304" pitchFamily="18" charset="0"/>
                <a:cs typeface="Times New Roman" panose="02020603050405020304" pitchFamily="18" charset="0"/>
              </a:rPr>
              <a:t>Převod povolenek na emise skleníkových plynů (dnešní výjimka zavedená v § 92d)</a:t>
            </a:r>
          </a:p>
          <a:p>
            <a:pPr marL="0" indent="0">
              <a:buNone/>
            </a:pPr>
            <a:endParaRPr lang="cs-CZ" b="1" dirty="0" smtClean="0">
              <a:latin typeface="Times New Roman" panose="02020603050405020304" pitchFamily="18" charset="0"/>
              <a:cs typeface="Times New Roman" panose="02020603050405020304" pitchFamily="18" charset="0"/>
            </a:endParaRPr>
          </a:p>
          <a:p>
            <a:pPr marL="0" indent="0">
              <a:buNone/>
            </a:pPr>
            <a:r>
              <a:rPr lang="cs-CZ" b="1" dirty="0" smtClean="0">
                <a:solidFill>
                  <a:srgbClr val="C00000"/>
                </a:solidFill>
                <a:latin typeface="Times New Roman" panose="02020603050405020304" pitchFamily="18" charset="0"/>
                <a:cs typeface="Times New Roman" panose="02020603050405020304" pitchFamily="18" charset="0"/>
              </a:rPr>
              <a:t>II. Při dodání vybraného zboží pokud celková částka základu daně za zdanitelné plnění je vyšší než 100 000 Kč </a:t>
            </a:r>
          </a:p>
          <a:p>
            <a:pPr marL="514350" indent="-514350">
              <a:buAutoNum type="arabicPeriod"/>
            </a:pPr>
            <a:r>
              <a:rPr lang="cs-CZ" b="1" dirty="0" smtClean="0">
                <a:solidFill>
                  <a:srgbClr val="C00000"/>
                </a:solidFill>
                <a:latin typeface="Times New Roman" panose="02020603050405020304" pitchFamily="18" charset="0"/>
                <a:cs typeface="Times New Roman" panose="02020603050405020304" pitchFamily="18" charset="0"/>
              </a:rPr>
              <a:t>Dodání mobilních telefonů</a:t>
            </a:r>
          </a:p>
          <a:p>
            <a:pPr marL="514350" indent="-514350">
              <a:buAutoNum type="arabicPeriod"/>
            </a:pPr>
            <a:r>
              <a:rPr lang="cs-CZ" b="1" dirty="0" smtClean="0">
                <a:solidFill>
                  <a:srgbClr val="C00000"/>
                </a:solidFill>
                <a:latin typeface="Times New Roman" panose="02020603050405020304" pitchFamily="18" charset="0"/>
                <a:cs typeface="Times New Roman" panose="02020603050405020304" pitchFamily="18" charset="0"/>
              </a:rPr>
              <a:t>Dodání zařízení s integrovanými obvody</a:t>
            </a:r>
          </a:p>
          <a:p>
            <a:pPr marL="514350" indent="-514350">
              <a:buAutoNum type="arabicPeriod"/>
            </a:pPr>
            <a:r>
              <a:rPr lang="cs-CZ" b="1" dirty="0" smtClean="0">
                <a:solidFill>
                  <a:srgbClr val="C00000"/>
                </a:solidFill>
                <a:latin typeface="Times New Roman" panose="02020603050405020304" pitchFamily="18" charset="0"/>
                <a:cs typeface="Times New Roman" panose="02020603050405020304" pitchFamily="18" charset="0"/>
              </a:rPr>
              <a:t>Dodání herních konzolí, </a:t>
            </a:r>
            <a:r>
              <a:rPr lang="cs-CZ" b="1" dirty="0" err="1" smtClean="0">
                <a:solidFill>
                  <a:srgbClr val="C00000"/>
                </a:solidFill>
                <a:latin typeface="Times New Roman" panose="02020603050405020304" pitchFamily="18" charset="0"/>
                <a:cs typeface="Times New Roman" panose="02020603050405020304" pitchFamily="18" charset="0"/>
              </a:rPr>
              <a:t>tabletů</a:t>
            </a:r>
            <a:r>
              <a:rPr lang="cs-CZ" b="1" dirty="0" smtClean="0">
                <a:solidFill>
                  <a:srgbClr val="C00000"/>
                </a:solidFill>
                <a:latin typeface="Times New Roman" panose="02020603050405020304" pitchFamily="18" charset="0"/>
                <a:cs typeface="Times New Roman" panose="02020603050405020304" pitchFamily="18" charset="0"/>
              </a:rPr>
              <a:t> a laptopů</a:t>
            </a:r>
          </a:p>
          <a:p>
            <a:pPr marL="514350" indent="-514350">
              <a:buAutoNum type="arabicPeriod"/>
            </a:pPr>
            <a:r>
              <a:rPr lang="cs-CZ" b="1" dirty="0" smtClean="0">
                <a:solidFill>
                  <a:srgbClr val="C00000"/>
                </a:solidFill>
                <a:latin typeface="Times New Roman" panose="02020603050405020304" pitchFamily="18" charset="0"/>
                <a:cs typeface="Times New Roman" panose="02020603050405020304" pitchFamily="18" charset="0"/>
              </a:rPr>
              <a:t>Dodání obilovin a technických plodin včetně olejnatých semen </a:t>
            </a:r>
          </a:p>
          <a:p>
            <a:pPr marL="514350" indent="-514350">
              <a:buAutoNum type="arabicPeriod"/>
            </a:pPr>
            <a:r>
              <a:rPr lang="cs-CZ" b="1" dirty="0" smtClean="0">
                <a:solidFill>
                  <a:srgbClr val="C00000"/>
                </a:solidFill>
                <a:latin typeface="Times New Roman" panose="02020603050405020304" pitchFamily="18" charset="0"/>
                <a:cs typeface="Times New Roman" panose="02020603050405020304" pitchFamily="18" charset="0"/>
              </a:rPr>
              <a:t>Dodání surových či </a:t>
            </a:r>
            <a:r>
              <a:rPr lang="cs-CZ" b="1" dirty="0" err="1" smtClean="0">
                <a:solidFill>
                  <a:srgbClr val="C00000"/>
                </a:solidFill>
                <a:latin typeface="Times New Roman" panose="02020603050405020304" pitchFamily="18" charset="0"/>
                <a:cs typeface="Times New Roman" panose="02020603050405020304" pitchFamily="18" charset="0"/>
              </a:rPr>
              <a:t>polozpracovaných</a:t>
            </a:r>
            <a:r>
              <a:rPr lang="cs-CZ" b="1" dirty="0" smtClean="0">
                <a:solidFill>
                  <a:srgbClr val="C00000"/>
                </a:solidFill>
                <a:latin typeface="Times New Roman" panose="02020603050405020304" pitchFamily="18" charset="0"/>
                <a:cs typeface="Times New Roman" panose="02020603050405020304" pitchFamily="18" charset="0"/>
              </a:rPr>
              <a:t> kovů, včetně drahých kovů</a:t>
            </a:r>
          </a:p>
        </p:txBody>
      </p:sp>
    </p:spTree>
    <p:extLst>
      <p:ext uri="{BB962C8B-B14F-4D97-AF65-F5344CB8AC3E}">
        <p14:creationId xmlns:p14="http://schemas.microsoft.com/office/powerpoint/2010/main" val="2510273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20688"/>
            <a:ext cx="7772400" cy="1143000"/>
          </a:xfrm>
        </p:spPr>
        <p:txBody>
          <a:bodyPr>
            <a:normAutofit fontScale="90000"/>
          </a:bodyPr>
          <a:lstStyle/>
          <a:p>
            <a:pPr algn="ctr"/>
            <a:r>
              <a:rPr lang="cs-CZ" b="1" dirty="0" smtClean="0">
                <a:solidFill>
                  <a:schemeClr val="accent1"/>
                </a:solidFill>
                <a:latin typeface="Times New Roman" panose="02020603050405020304" pitchFamily="18" charset="0"/>
                <a:cs typeface="Times New Roman" panose="02020603050405020304" pitchFamily="18" charset="0"/>
              </a:rPr>
              <a:t>Transpozice EU legislativy do českého zákona o DPH – Nařízení vlády</a:t>
            </a:r>
            <a:endParaRPr lang="cs-CZ" b="1" dirty="0">
              <a:solidFill>
                <a:schemeClr val="accent1"/>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
          </p:nvPr>
        </p:nvSpPr>
        <p:spPr>
          <a:xfrm>
            <a:off x="914400" y="1844824"/>
            <a:ext cx="7772400" cy="4680520"/>
          </a:xfrm>
        </p:spPr>
        <p:txBody>
          <a:bodyPr>
            <a:normAutofit/>
          </a:bodyPr>
          <a:lstStyle/>
          <a:p>
            <a:pPr lvl="1"/>
            <a:r>
              <a:rPr lang="cs-CZ" u="sng" dirty="0">
                <a:latin typeface="Times New Roman" panose="02020603050405020304" pitchFamily="18" charset="0"/>
                <a:cs typeface="Times New Roman" panose="02020603050405020304" pitchFamily="18" charset="0"/>
              </a:rPr>
              <a:t>mobilní telefony, které jsou uvedeny pod kódy nomenklatury celního sazebníku 8517 12 00 nebo 8517 18 00, </a:t>
            </a:r>
            <a:endParaRPr lang="cs-CZ" dirty="0">
              <a:latin typeface="Times New Roman" panose="02020603050405020304" pitchFamily="18" charset="0"/>
              <a:cs typeface="Times New Roman" panose="02020603050405020304" pitchFamily="18" charset="0"/>
            </a:endParaRPr>
          </a:p>
          <a:p>
            <a:pPr lvl="1"/>
            <a:r>
              <a:rPr lang="cs-CZ" u="sng" dirty="0">
                <a:latin typeface="Times New Roman" panose="02020603050405020304" pitchFamily="18" charset="0"/>
                <a:cs typeface="Times New Roman" panose="02020603050405020304" pitchFamily="18" charset="0"/>
              </a:rPr>
              <a:t>integrované obvody, jako jsou mikroprocesory a centrální procesorové jednotky, uvedené pod kódem nomenklatury celního sazebníku 8542 31 a desky plošných spojů osazené těmito obvody, které jsou dodávány ve stavu před zabudováním do výrobků pro konečné uživatele,</a:t>
            </a:r>
            <a:endParaRPr lang="cs-CZ" dirty="0">
              <a:latin typeface="Times New Roman" panose="02020603050405020304" pitchFamily="18" charset="0"/>
              <a:cs typeface="Times New Roman" panose="02020603050405020304" pitchFamily="18" charset="0"/>
            </a:endParaRPr>
          </a:p>
          <a:p>
            <a:pPr lvl="1"/>
            <a:r>
              <a:rPr lang="cs-CZ" u="sng" dirty="0">
                <a:latin typeface="Times New Roman" panose="02020603050405020304" pitchFamily="18" charset="0"/>
                <a:cs typeface="Times New Roman" panose="02020603050405020304" pitchFamily="18" charset="0"/>
              </a:rPr>
              <a:t>přenosná zařízení pro automatizované zpracování </a:t>
            </a:r>
            <a:r>
              <a:rPr lang="cs-CZ" u="sng" dirty="0" smtClean="0">
                <a:latin typeface="Times New Roman" panose="02020603050405020304" pitchFamily="18" charset="0"/>
                <a:cs typeface="Times New Roman" panose="02020603050405020304" pitchFamily="18" charset="0"/>
              </a:rPr>
              <a:t>dat, která </a:t>
            </a:r>
            <a:r>
              <a:rPr lang="cs-CZ" u="sng" dirty="0">
                <a:latin typeface="Times New Roman" panose="02020603050405020304" pitchFamily="18" charset="0"/>
                <a:cs typeface="Times New Roman" panose="02020603050405020304" pitchFamily="18" charset="0"/>
              </a:rPr>
              <a:t>jsou uvedena pod kódy nomenklatury celního sazebníku </a:t>
            </a:r>
            <a:r>
              <a:rPr lang="cs-CZ" u="sng" dirty="0" smtClean="0">
                <a:latin typeface="Times New Roman" panose="02020603050405020304" pitchFamily="18" charset="0"/>
                <a:cs typeface="Times New Roman" panose="02020603050405020304" pitchFamily="18" charset="0"/>
              </a:rPr>
              <a:t>84713000,</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342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758</TotalTime>
  <Words>922</Words>
  <Application>Microsoft Office PowerPoint</Application>
  <PresentationFormat>Předvádění na obrazovce (4:3)</PresentationFormat>
  <Paragraphs>98</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Jmění</vt:lpstr>
      <vt:lpstr>Změny v režimu přenesení daňové povinnosti u DPH od 1.1. 2015 (Reverse charge) </vt:lpstr>
      <vt:lpstr>Výchozí předpoklady navrhovaných změn</vt:lpstr>
      <vt:lpstr>Transpozice EU legislativy do českého zákona o DPH – </vt:lpstr>
      <vt:lpstr>Transpozice EU legislativy do českého zákona o DPH – trvalé výjimky čl. 199</vt:lpstr>
      <vt:lpstr>Transpozice EU legislativy do českého zákona o DPH – dočasné výjimky čl. 199a, 199b, 395</vt:lpstr>
      <vt:lpstr>Transpozice EU legislativy do českého zákona o DPH – dočasné výjimky čl. 199a, 199b, 395</vt:lpstr>
      <vt:lpstr>Transpozice EU legislativy do českého zákona o DPH – příloha č. 6</vt:lpstr>
      <vt:lpstr>Transpozice EU legislativy do českého zákona o DPH – Nařízení vlády</vt:lpstr>
      <vt:lpstr>Transpozice EU legislativy do českého zákona o DPH – Nařízení vlády</vt:lpstr>
      <vt:lpstr>Transpozice EU legislativy do českého zákona o DPH – Nařízení vlády</vt:lpstr>
      <vt:lpstr>Transpozice EU legislativy do českého zákona o DPH – Nařízení vlády</vt:lpstr>
      <vt:lpstr>Režim přenesení daňové povinnosti -  právní jistota</vt:lpstr>
      <vt:lpstr>Prezentace aplikace PowerPoint</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změny DPH</dc:title>
  <dc:creator>Hála Radek Ing.</dc:creator>
  <cp:lastModifiedBy>Hála Radek, Ing.</cp:lastModifiedBy>
  <cp:revision>96</cp:revision>
  <dcterms:created xsi:type="dcterms:W3CDTF">2013-11-14T19:11:19Z</dcterms:created>
  <dcterms:modified xsi:type="dcterms:W3CDTF">2014-12-09T17:43:54Z</dcterms:modified>
</cp:coreProperties>
</file>