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1" r:id="rId3"/>
    <p:sldId id="372" r:id="rId4"/>
    <p:sldId id="292" r:id="rId5"/>
    <p:sldId id="369" r:id="rId6"/>
    <p:sldId id="330" r:id="rId7"/>
    <p:sldId id="371" r:id="rId8"/>
    <p:sldId id="374" r:id="rId9"/>
    <p:sldId id="373" r:id="rId10"/>
    <p:sldId id="375" r:id="rId11"/>
    <p:sldId id="376" r:id="rId12"/>
    <p:sldId id="377" r:id="rId13"/>
    <p:sldId id="378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rdinková Milena" initials="MH" lastIdx="14" clrIdx="0"/>
  <p:cmAuthor id="1" name="Peprníková Tereza Mgr." initials="PTM" lastIdx="1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66"/>
    <a:srgbClr val="BFB8C6"/>
    <a:srgbClr val="990000"/>
    <a:srgbClr val="33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8099" autoAdjust="0"/>
  </p:normalViewPr>
  <p:slideViewPr>
    <p:cSldViewPr>
      <p:cViewPr varScale="1">
        <p:scale>
          <a:sx n="114" d="100"/>
          <a:sy n="114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3FA286-AD4F-49DD-A050-BC7812A72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8464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9EC2F6-81BF-453A-9CD0-7F0B3ED33F2F}" type="datetimeFigureOut">
              <a:rPr lang="cs-CZ"/>
              <a:pPr>
                <a:defRPr/>
              </a:pPr>
              <a:t>10.3.2015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C8CA8C-399C-47AE-A16F-D5B1E803E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26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hbfhgh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49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hbfhgh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498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8CA8C-399C-47AE-A16F-D5B1E803E05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hbfhgh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49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48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02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0363" y="1052513"/>
            <a:ext cx="2058987" cy="54435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8638" y="1052513"/>
            <a:ext cx="6029325" cy="54435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06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28638" y="2392363"/>
            <a:ext cx="8229600" cy="410368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87452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528638" y="2392363"/>
            <a:ext cx="8229600" cy="410368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18069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7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16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6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1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Futura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41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25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8528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5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rgbClr val="B2B2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392363"/>
            <a:ext cx="82296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88032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Boj proti daňovým únikům – iniciativy ČR v EU</a:t>
            </a:r>
            <a:endParaRPr lang="en-GB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1800200" cy="76964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1600" dirty="0" smtClean="0"/>
              <a:t>							</a:t>
            </a:r>
            <a:endParaRPr lang="en-US" sz="1600" dirty="0"/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4716016" y="5445224"/>
            <a:ext cx="3960440" cy="76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2400" b="1" kern="0" dirty="0" smtClean="0"/>
              <a:t>10. března</a:t>
            </a:r>
            <a:r>
              <a:rPr lang="en-GB" sz="2400" b="1" kern="0" dirty="0" smtClean="0"/>
              <a:t> 2015, </a:t>
            </a:r>
            <a:r>
              <a:rPr lang="cs-CZ" sz="2400" b="1" kern="0" dirty="0" smtClean="0"/>
              <a:t> IFA Praha</a:t>
            </a:r>
            <a:r>
              <a:rPr lang="en-GB" sz="2400" b="1" kern="0" dirty="0" smtClean="0"/>
              <a:t> </a:t>
            </a:r>
          </a:p>
          <a:p>
            <a:pPr algn="just"/>
            <a:r>
              <a:rPr lang="en-GB" sz="2400" b="1" kern="0" dirty="0" smtClean="0"/>
              <a:t>milena.hrdinkova@mfcr.cz		</a:t>
            </a:r>
            <a:r>
              <a:rPr lang="en-GB" sz="2400" kern="0" dirty="0" smtClean="0"/>
              <a:t>			</a:t>
            </a:r>
            <a:r>
              <a:rPr lang="cs-CZ" sz="2400" kern="0" dirty="0" smtClean="0"/>
              <a:t>		</a:t>
            </a:r>
            <a:endParaRPr lang="cs-CZ" sz="2400" kern="0" dirty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645344" y="3573016"/>
            <a:ext cx="7772400" cy="175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600" kern="0" dirty="0">
              <a:solidFill>
                <a:schemeClr val="accent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45500" cy="86419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Jaký může být společný postup</a:t>
            </a:r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90749"/>
            <a:ext cx="2736304" cy="45799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Definiti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vní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režim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Široká individuální derogace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19872" y="1790750"/>
            <a:ext cx="2376264" cy="457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Kdy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Dlouhý horizont</a:t>
            </a: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Kratší horizont</a:t>
            </a:r>
            <a:endParaRPr lang="en-GB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516216" y="1790750"/>
            <a:ext cx="2376264" cy="457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Kdo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ČS</a:t>
            </a: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Zainteresované ČS</a:t>
            </a: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Řešení pro krátkodobý horizont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229600" cy="475252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Čl.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395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směrnice o DPH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Věcná působnost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Co definuje karuselový podvod?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Flexib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ilita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, rychlost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Cenná zkušenost pro budoucí režim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Současné použití RCM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Zástupný symbol pro graf 6" descr="Výřez obrazovky"/>
          <p:cNvPicPr>
            <a:picLocks noGrp="1" noChangeAspect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44" y="2124798"/>
            <a:ext cx="4164525" cy="4472553"/>
          </a:xfrm>
        </p:spPr>
      </p:pic>
    </p:spTree>
    <p:extLst>
      <p:ext uri="{BB962C8B-B14F-4D97-AF65-F5344CB8AC3E}">
        <p14:creationId xmlns:p14="http://schemas.microsoft.com/office/powerpoint/2010/main" val="38861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VAT GAP 2012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539552" y="2420888"/>
            <a:ext cx="8229600" cy="4103687"/>
          </a:xfrm>
        </p:spPr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28626"/>
              </p:ext>
            </p:extLst>
          </p:nvPr>
        </p:nvGraphicFramePr>
        <p:xfrm>
          <a:off x="2339752" y="2415182"/>
          <a:ext cx="4392488" cy="399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List" r:id="rId4" imgW="3781321" imgH="3438450" progId="Excel.Sheet.12">
                  <p:embed/>
                </p:oleObj>
              </mc:Choice>
              <mc:Fallback>
                <p:oleObj name="List" r:id="rId4" imgW="3781321" imgH="34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9752" y="2415182"/>
                        <a:ext cx="4392488" cy="399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6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8636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Co děláme?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Politický tlak na zlepšení fungování finanční správy – DPH, SD</a:t>
            </a:r>
          </a:p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DPH – limity práva EU</a:t>
            </a:r>
          </a:p>
          <a:p>
            <a:pPr lvl="0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ebata s ČS a EK nutná</a:t>
            </a: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Rady ECOFIN (červen 2014, leden 2015)</a:t>
            </a: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V4+ setkání ministrů (říjen 2014)</a:t>
            </a: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Bilaterální jednání, komunikace ministrů</a:t>
            </a: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Diskuse na technické úrovni</a:t>
            </a:r>
          </a:p>
        </p:txBody>
      </p:sp>
    </p:spTree>
    <p:extLst>
      <p:ext uri="{BB962C8B-B14F-4D97-AF65-F5344CB8AC3E}">
        <p14:creationId xmlns:p14="http://schemas.microsoft.com/office/powerpoint/2010/main" val="13395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8636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Proč to děláme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Podvody na DPH v EU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Ekonomický a politický problém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Komise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ČS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 VAT gap – 177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mld. (2012)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Dočasný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definitivní režim</a:t>
            </a: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Plánování?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Souvislost s reformou finanční správy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45500" cy="86419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Jak to děláme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34710" cy="47525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RCM =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jeden ze tří pilířů reformy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+ E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Kontrolní hlášení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Nesrovnatelné prostředí než v době vzniku DPH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Moderní technologie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konce obchodního řetězce</a:t>
            </a:r>
          </a:p>
          <a:p>
            <a:pPr eaLnBrk="1" hangingPunct="1">
              <a:lnSpc>
                <a:spcPct val="80000"/>
              </a:lnSpc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Hledání společného řešení v rámci regionu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800" b="1" dirty="0" smtClean="0">
              <a:latin typeface="Garamond" panose="020204040303010108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596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29600" cy="8636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Je třeba změnit celkové pojetí DPH?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895850"/>
          </a:xfrm>
        </p:spPr>
        <p:txBody>
          <a:bodyPr>
            <a:normAutofit fontScale="92500" lnSpcReduction="10000"/>
          </a:bodyPr>
          <a:lstStyle/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NE – Máme rádi DPH!</a:t>
            </a: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 vlivu na strukturální prvky (základ, sazbu, osvobození)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Celková vyměřená daň je beze změny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Harmonizovaná daň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její výběr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Správa daně v ČS vždy vykazuje rozdíly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RCM jako nástroj pro výběr daně</a:t>
            </a:r>
          </a:p>
        </p:txBody>
      </p:sp>
    </p:spTree>
    <p:extLst>
      <p:ext uri="{BB962C8B-B14F-4D97-AF65-F5344CB8AC3E}">
        <p14:creationId xmlns:p14="http://schemas.microsoft.com/office/powerpoint/2010/main" val="6658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RCM p</a:t>
            </a:r>
            <a:r>
              <a:rPr lang="en-GB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ro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a</a:t>
            </a: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proti </a:t>
            </a:r>
            <a:b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(z hlediska státu)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Žádný karuselový podvod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Férové podmínky pro podnikání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Nízké náklady po zavedení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lvl="0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Účinný a přátelský výběr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Cash flow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Nutnost zpřísnit kontrolu konce obchodního řetězce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na zavedení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Vliv na vnitřní trh – pro nebo proti?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45500" cy="86419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Je vnitřní trh v ohrožení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34710" cy="4579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ciálně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avšak méně než se očekávalo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Objem položek pro RCM se zvyšuje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Stejný účinek má i dramatické zvýšení kapacity finanční správy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finančních správ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Stejné možnosti jiné volby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Různá kapacita</a:t>
            </a:r>
          </a:p>
          <a:p>
            <a:pPr lvl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Vliv geografické polohy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Žádný RCM neznamená žádný podvod v sousedních MS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45500" cy="86419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Jaký druh 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RCM?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34710" cy="457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b="1" dirty="0" smtClean="0"/>
          </a:p>
          <a:p>
            <a:pPr>
              <a:lnSpc>
                <a:spcPct val="80000"/>
              </a:lnSpc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ktorový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plošný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sektoru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ální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spolupráce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Povinný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volitelný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445500" cy="86419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Co bychom chtěli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34710" cy="457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Více flexibility při správě daně, za jejích výběr jsou odpovědné ČS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Rychlejší postup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 toho dosáhnout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Změna legislativy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Změna politiky EK při posuzování žádostí podle čl. 395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DP_CR">
  <a:themeElements>
    <a:clrScheme name="KDP_CR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KDP_C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P_C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P_C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10997</TotalTime>
  <Words>367</Words>
  <Application>Microsoft Office PowerPoint</Application>
  <PresentationFormat>On-screen Show (4:3)</PresentationFormat>
  <Paragraphs>118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Futura</vt:lpstr>
      <vt:lpstr>Garamond</vt:lpstr>
      <vt:lpstr>Helvetica</vt:lpstr>
      <vt:lpstr>Times New Roman</vt:lpstr>
      <vt:lpstr>KDP_CR</vt:lpstr>
      <vt:lpstr>List</vt:lpstr>
      <vt:lpstr>Boj proti daňovým únikům – iniciativy ČR v EU</vt:lpstr>
      <vt:lpstr>Co děláme?</vt:lpstr>
      <vt:lpstr>Proč to děláme?</vt:lpstr>
      <vt:lpstr>Jak to děláme?</vt:lpstr>
      <vt:lpstr>Je třeba změnit celkové pojetí DPH?</vt:lpstr>
      <vt:lpstr>RCM pro a proti  (z hlediska státu)</vt:lpstr>
      <vt:lpstr>Je vnitřní trh v ohrožení?</vt:lpstr>
      <vt:lpstr>Jaký druh RCM?</vt:lpstr>
      <vt:lpstr>Co bychom chtěli?</vt:lpstr>
      <vt:lpstr>Jaký může být společný postup?</vt:lpstr>
      <vt:lpstr>Řešení pro krátkodobý horizont</vt:lpstr>
      <vt:lpstr>Současné použití RCM</vt:lpstr>
      <vt:lpstr>VAT GAP 2012</vt:lpstr>
    </vt:vector>
  </TitlesOfParts>
  <Company>MF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Korba</dc:creator>
  <cp:lastModifiedBy>KPMG</cp:lastModifiedBy>
  <cp:revision>847</cp:revision>
  <cp:lastPrinted>2015-02-04T14:03:50Z</cp:lastPrinted>
  <dcterms:created xsi:type="dcterms:W3CDTF">2006-11-24T12:07:11Z</dcterms:created>
  <dcterms:modified xsi:type="dcterms:W3CDTF">2015-03-10T14:24:51Z</dcterms:modified>
</cp:coreProperties>
</file>