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60" r:id="rId4"/>
    <p:sldId id="261" r:id="rId5"/>
    <p:sldId id="262" r:id="rId6"/>
    <p:sldId id="263" r:id="rId7"/>
    <p:sldId id="268" r:id="rId8"/>
    <p:sldId id="270" r:id="rId9"/>
    <p:sldId id="257" r:id="rId10"/>
    <p:sldId id="269" r:id="rId11"/>
    <p:sldId id="273" r:id="rId12"/>
    <p:sldId id="276" r:id="rId13"/>
    <p:sldId id="267" r:id="rId14"/>
    <p:sldId id="272" r:id="rId15"/>
    <p:sldId id="271" r:id="rId16"/>
    <p:sldId id="265" r:id="rId1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67"/>
    <a:srgbClr val="F29000"/>
    <a:srgbClr val="003772"/>
    <a:srgbClr val="68A9D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20" autoAdjust="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3793"/>
        <p:guide orient="horz" pos="953"/>
        <p:guide orient="horz" pos="1057"/>
        <p:guide orient="horz" pos="3641"/>
        <p:guide pos="295"/>
        <p:guide pos="55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3EA0-6A8C-4822-9C8C-4CF670E92F07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BF60F-4822-46A9-AFCF-42527FCC0FA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1083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1FBD8D-C962-48D5-A71F-48F16E38FA1B}" type="datetimeFigureOut">
              <a:rPr lang="cs-CZ"/>
              <a:pPr/>
              <a:t>10.3.2014</a:t>
            </a:fld>
            <a:endParaRPr lang="cs-CZ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5C3366-5C98-4136-BE49-7009A353B20E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41543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6371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93031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26875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26875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75982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8595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23715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7201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53564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22505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5594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03543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36822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75565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38373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3366-5C98-4136-BE49-7009A353B20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9873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C9B9E-92C9-4F78-BD43-2E1BA6359FBF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1A4E8-CE3F-40DE-8937-C7B74739A5A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7" name="1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5949280"/>
            <a:ext cx="966597" cy="73152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5E424-3660-4647-8D55-4AE6EA5FA53C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DAA9-2766-4DCC-B244-F90047EF0A9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B1D64-7CB9-44FD-AD43-AA7A74863659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2F1C-3193-4B97-B715-91D05476865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E7D2-FD4B-4429-9C88-AD016737E129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B7233-40D5-4423-91C8-DBFC8418479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CC1F-5EE9-4CC0-B1D1-9A10353A5274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F9755-5DE7-40E0-A88B-AFD8175448A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5922-8D31-494E-995A-88BC67160622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98791-F81C-436B-BF9A-D7E5C4CF42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FD9D-21A0-4C42-BF2F-DFDA733D1EDF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33F2-7E19-4681-BF32-7956B15A8F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" name="1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5949280"/>
            <a:ext cx="966597" cy="73152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FC2E-F4BB-42A8-8F56-5096B821219F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49B92-53AC-4901-A9CE-0A5C2E0FF9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DE0D-4BA5-4454-ACC5-FF35F61B6F75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18E4-611B-4F8D-940E-30B99041019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A458-EE90-417B-92FE-B2701D84BD5C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F1D3B-DDA9-4CE0-AD5D-E9BD540CD8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5474-FCA1-4F58-8526-C7003EC9BBBD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A4A35-939B-44A6-AAA6-2822D12C390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E8561B-1AF7-48DC-80CA-E77CF8298441}" type="datetimeFigureOut">
              <a:rPr lang="cs-CZ"/>
              <a:pPr>
                <a:defRPr/>
              </a:pPr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9988E8-17FD-4754-A305-D02317D4FED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va.petrikova@cz.pwc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hyperlink" Target="mailto:randa@akont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288" y="260350"/>
            <a:ext cx="8569325" cy="1296988"/>
          </a:xfrm>
        </p:spPr>
        <p:txBody>
          <a:bodyPr/>
          <a:lstStyle/>
          <a:p>
            <a:pPr algn="l" eaLnBrk="1" hangingPunct="1"/>
            <a:r>
              <a:rPr lang="cs-CZ" b="1" dirty="0" smtClean="0">
                <a:solidFill>
                  <a:schemeClr val="bg1"/>
                </a:solidFill>
              </a:rPr>
              <a:t>ÚVOD DO MEZINÁRODNÍHO DAŇOVÉ PLÁNOVÁNÍ</a:t>
            </a:r>
            <a:r>
              <a:rPr lang="cs-CZ" b="1" dirty="0" smtClean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cs-CZ" b="1" dirty="0" smtClean="0">
                <a:solidFill>
                  <a:schemeClr val="bg1"/>
                </a:solidFill>
              </a:rPr>
              <a:t>MOŽNOSTI A TRENDY</a:t>
            </a:r>
          </a:p>
          <a:p>
            <a:pPr algn="l" eaLnBrk="1" hangingPunct="1"/>
            <a:endParaRPr lang="cs-CZ" sz="1000" b="1" dirty="0" smtClean="0">
              <a:solidFill>
                <a:schemeClr val="bg1"/>
              </a:solidFill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131840" y="6038851"/>
            <a:ext cx="2880320" cy="6477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>
                <a:solidFill>
                  <a:srgbClr val="F29000"/>
                </a:solidFill>
                <a:latin typeface="Myriad Pro" pitchFamily="34" charset="0"/>
                <a:cs typeface="+mn-cs"/>
              </a:rPr>
              <a:t>www.akont.cz</a:t>
            </a:r>
            <a:endParaRPr lang="cs-CZ" sz="2800" dirty="0">
              <a:solidFill>
                <a:srgbClr val="F29000"/>
              </a:solidFill>
              <a:latin typeface="Myriad Pro" pitchFamily="34" charset="0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3933056"/>
            <a:ext cx="187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11. března 2014</a:t>
            </a:r>
            <a:endParaRPr lang="cs-CZ" dirty="0"/>
          </a:p>
        </p:txBody>
      </p:sp>
      <p:pic>
        <p:nvPicPr>
          <p:cNvPr id="5" name="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12628" y="1484784"/>
            <a:ext cx="1457672" cy="11521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sz="2800" b="1" dirty="0" smtClean="0">
                <a:solidFill>
                  <a:srgbClr val="F29000"/>
                </a:solidFill>
                <a:latin typeface="Myriad Pro" pitchFamily="34" charset="0"/>
              </a:rPr>
              <a:t>Daňový režim u beneficienta – český daňový nerezident (FO/PO)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5532"/>
            <a:ext cx="8312150" cy="4016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700" b="0" dirty="0" smtClean="0">
                <a:solidFill>
                  <a:srgbClr val="002156"/>
                </a:solidFill>
                <a:latin typeface="Myriad Pro" pitchFamily="34" charset="0"/>
              </a:rPr>
              <a:t>Plnění ze zisku svěřenského fondu: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700" b="0" dirty="0" smtClean="0">
                <a:solidFill>
                  <a:srgbClr val="002156"/>
                </a:solidFill>
                <a:latin typeface="Myriad Pro" pitchFamily="34" charset="0"/>
              </a:rPr>
              <a:t>15 % srážková daň (§ 22 odst. 1 písm. g) bod 3, §36 odst. 1 písm. b) ZDP), možnost snížit dle DTT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700" b="0" dirty="0" smtClean="0">
                <a:solidFill>
                  <a:srgbClr val="002156"/>
                </a:solidFill>
                <a:latin typeface="Myriad Pro" pitchFamily="34" charset="0"/>
              </a:rPr>
              <a:t>35 % srážková daň (ostatní země – země mimo EU nebo státy, se kterým nemá ČR uzavřenou DTT nebo dohodu o výměně informací) (§ 36 odst. 1 písm. c) ZDP)</a:t>
            </a:r>
          </a:p>
          <a:p>
            <a:pPr marL="342900" lvl="1" indent="-342900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1700" b="0" dirty="0" smtClean="0">
                <a:solidFill>
                  <a:srgbClr val="002156"/>
                </a:solidFill>
                <a:latin typeface="Myriad Pro" pitchFamily="34" charset="0"/>
              </a:rPr>
              <a:t>Plnění z majetku svěřenského fondu: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700" b="0" dirty="0" smtClean="0">
                <a:solidFill>
                  <a:srgbClr val="002156"/>
                </a:solidFill>
                <a:latin typeface="Myriad Pro" pitchFamily="34" charset="0"/>
              </a:rPr>
              <a:t>Osvobození výplaty majetku z fondu, který byl vyčleněn nebo zvýšil majetek svěřenského fondu </a:t>
            </a:r>
            <a:r>
              <a:rPr lang="cs-CZ" sz="1700" b="0" u="sng" dirty="0" smtClean="0">
                <a:solidFill>
                  <a:srgbClr val="002156"/>
                </a:solidFill>
                <a:latin typeface="Myriad Pro" pitchFamily="34" charset="0"/>
              </a:rPr>
              <a:t>pro případ smrti </a:t>
            </a:r>
            <a:r>
              <a:rPr lang="cs-CZ" sz="1700" b="0" dirty="0" smtClean="0">
                <a:solidFill>
                  <a:srgbClr val="002156"/>
                </a:solidFill>
                <a:latin typeface="Myriad Pro" pitchFamily="34" charset="0"/>
              </a:rPr>
              <a:t>(§ 19b odst. 2, § 4a písm. b) ZDP)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700" b="0" dirty="0" smtClean="0">
                <a:solidFill>
                  <a:srgbClr val="002156"/>
                </a:solidFill>
                <a:latin typeface="Myriad Pro" pitchFamily="34" charset="0"/>
              </a:rPr>
              <a:t>Osvobození výplaty majetku vyčleněného do fondu rodinnými příslušníky (§ 10 odst. 3 písm. d) bod 3 ZDP)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700" b="0" dirty="0" smtClean="0">
                <a:solidFill>
                  <a:srgbClr val="002156"/>
                </a:solidFill>
                <a:latin typeface="Myriad Pro" pitchFamily="34" charset="0"/>
              </a:rPr>
              <a:t>V ostatních případech 15 %/35 % srážková daň (§ 22 odst. 1 písm. g) bod 13 ZDP, § 36 odst. 1 písm. a) ZDP, § 36 odst. 1 písm. c) ZDP)</a:t>
            </a:r>
            <a:endParaRPr lang="cs-CZ" sz="1700" b="0" dirty="0" smtClean="0">
              <a:solidFill>
                <a:srgbClr val="EC7523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 flipH="1">
            <a:off x="467544" y="4365104"/>
            <a:ext cx="83529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518422" y="4415399"/>
            <a:ext cx="1512168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2"/>
                </a:solidFill>
              </a:rPr>
              <a:t>Ostatní země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4427984" y="4365104"/>
            <a:ext cx="0" cy="20882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517232"/>
            <a:ext cx="360040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661248"/>
            <a:ext cx="360040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2198958"/>
            <a:ext cx="360040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Oval 54"/>
          <p:cNvSpPr/>
          <p:nvPr/>
        </p:nvSpPr>
        <p:spPr>
          <a:xfrm>
            <a:off x="2699792" y="5517232"/>
            <a:ext cx="1296144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PO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524328" y="5589240"/>
            <a:ext cx="1296144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PO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524328" y="3356992"/>
            <a:ext cx="1296144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PO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73624" y="800708"/>
            <a:ext cx="2088232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Svěřenský fond</a:t>
            </a:r>
            <a:endParaRPr lang="cs-CZ" b="1" dirty="0" smtClean="0">
              <a:solidFill>
                <a:schemeClr val="tx1"/>
              </a:solidFill>
            </a:endParaRPr>
          </a:p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908720"/>
            <a:ext cx="165618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Vyčlenění majetku do fondu FO nebo PO</a:t>
            </a:r>
            <a:r>
              <a:rPr lang="cs-CZ" sz="1200" dirty="0" smtClean="0">
                <a:solidFill>
                  <a:schemeClr val="tx1"/>
                </a:solidFill>
              </a:rPr>
              <a:t>/</a:t>
            </a:r>
            <a:r>
              <a:rPr lang="cs-CZ" sz="1400" dirty="0" smtClean="0">
                <a:solidFill>
                  <a:schemeClr val="tx1"/>
                </a:solidFill>
              </a:rPr>
              <a:t>rezident nebo nerezident </a:t>
            </a:r>
          </a:p>
        </p:txBody>
      </p:sp>
      <p:cxnSp>
        <p:nvCxnSpPr>
          <p:cNvPr id="22" name="Straight Arrow Connector 21"/>
          <p:cNvCxnSpPr>
            <a:stCxn id="9" idx="3"/>
            <a:endCxn id="5" idx="1"/>
          </p:cNvCxnSpPr>
          <p:nvPr/>
        </p:nvCxnSpPr>
        <p:spPr>
          <a:xfrm>
            <a:off x="2123728" y="1412776"/>
            <a:ext cx="1349896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>
            <a:off x="4370611" y="2000745"/>
            <a:ext cx="294258" cy="185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4" name="Rectangle 43"/>
          <p:cNvSpPr/>
          <p:nvPr/>
        </p:nvSpPr>
        <p:spPr>
          <a:xfrm>
            <a:off x="6237058" y="1938071"/>
            <a:ext cx="122413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WHT 15 %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§ 36 (2) (a)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7620" y="2204864"/>
            <a:ext cx="216024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ZISK fondu zdaněn </a:t>
            </a:r>
            <a:r>
              <a:rPr lang="cs-CZ" b="1" dirty="0" smtClean="0">
                <a:solidFill>
                  <a:schemeClr val="tx1"/>
                </a:solidFill>
              </a:rPr>
              <a:t>19 %/(5 %)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073767" y="908720"/>
            <a:ext cx="170669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400" dirty="0" smtClean="0">
                <a:solidFill>
                  <a:schemeClr val="tx2"/>
                </a:solidFill>
              </a:rPr>
              <a:t>Česká republika</a:t>
            </a:r>
            <a:endParaRPr lang="cs-CZ" sz="1400" b="1" dirty="0">
              <a:solidFill>
                <a:schemeClr val="tx2"/>
              </a:solidFill>
            </a:endParaRPr>
          </a:p>
        </p:txBody>
      </p:sp>
      <p:cxnSp>
        <p:nvCxnSpPr>
          <p:cNvPr id="78" name="Straight Arrow Connector 77"/>
          <p:cNvCxnSpPr>
            <a:stCxn id="33" idx="2"/>
            <a:endCxn id="53" idx="0"/>
          </p:cNvCxnSpPr>
          <p:nvPr/>
        </p:nvCxnSpPr>
        <p:spPr>
          <a:xfrm>
            <a:off x="4517740" y="2780928"/>
            <a:ext cx="1890464" cy="288032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405950" y="4869160"/>
            <a:ext cx="172819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15 %/35 % WHT/DTT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§ 36 (1) b, § 36 (1) c</a:t>
            </a:r>
          </a:p>
        </p:txBody>
      </p:sp>
      <p:cxnSp>
        <p:nvCxnSpPr>
          <p:cNvPr id="74" name="Straight Arrow Connector 73"/>
          <p:cNvCxnSpPr>
            <a:stCxn id="33" idx="3"/>
            <a:endCxn id="54" idx="1"/>
          </p:cNvCxnSpPr>
          <p:nvPr/>
        </p:nvCxnSpPr>
        <p:spPr>
          <a:xfrm flipV="1">
            <a:off x="5597860" y="2486990"/>
            <a:ext cx="2502532" cy="590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55" idx="7"/>
          </p:cNvCxnSpPr>
          <p:nvPr/>
        </p:nvCxnSpPr>
        <p:spPr>
          <a:xfrm flipH="1">
            <a:off x="3806120" y="2780928"/>
            <a:ext cx="261824" cy="28312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6" idx="0"/>
          </p:cNvCxnSpPr>
          <p:nvPr/>
        </p:nvCxnSpPr>
        <p:spPr>
          <a:xfrm>
            <a:off x="4788024" y="2780928"/>
            <a:ext cx="3384376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7" idx="2"/>
          </p:cNvCxnSpPr>
          <p:nvPr/>
        </p:nvCxnSpPr>
        <p:spPr>
          <a:xfrm>
            <a:off x="5076056" y="2780928"/>
            <a:ext cx="2448272" cy="9001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2572699" y="4725144"/>
            <a:ext cx="136815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§22 ZDP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15 %/35 % WHT/DTT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§ 36 (1) b, 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§ 36 (1) c</a:t>
            </a:r>
          </a:p>
          <a:p>
            <a:pPr algn="ctr"/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217962" y="2730954"/>
            <a:ext cx="122413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 dirty="0" smtClean="0">
              <a:solidFill>
                <a:schemeClr val="tx1"/>
              </a:solidFill>
            </a:endParaRP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WHT 15 %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§ 36 (2) (a)</a:t>
            </a:r>
          </a:p>
          <a:p>
            <a:pPr algn="ctr"/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106171" y="4831044"/>
            <a:ext cx="1512168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§ 22 ZDP, 15 %/</a:t>
            </a:r>
            <a:br>
              <a:rPr lang="cs-CZ" sz="1200" dirty="0" smtClean="0">
                <a:solidFill>
                  <a:schemeClr val="tx1"/>
                </a:solidFill>
              </a:rPr>
            </a:br>
            <a:r>
              <a:rPr lang="cs-CZ" sz="1200" dirty="0" smtClean="0">
                <a:solidFill>
                  <a:schemeClr val="tx1"/>
                </a:solidFill>
              </a:rPr>
              <a:t>35 % WHT/DTT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§ 36 (1) b, § 36 (1) c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259632" y="6165304"/>
            <a:ext cx="1800200" cy="69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§22 ZDP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15 %/35 % WHT/DTT</a:t>
            </a:r>
            <a:endParaRPr lang="cs-CZ" sz="1200" dirty="0">
              <a:solidFill>
                <a:schemeClr val="tx1"/>
              </a:solidFill>
            </a:endParaRPr>
          </a:p>
          <a:p>
            <a:pPr algn="ctr"/>
            <a:r>
              <a:rPr lang="cs-CZ" sz="1200" dirty="0">
                <a:solidFill>
                  <a:schemeClr val="tx1"/>
                </a:solidFill>
              </a:rPr>
              <a:t>§ 36 (1) </a:t>
            </a:r>
            <a:r>
              <a:rPr lang="cs-CZ" sz="1200" dirty="0" smtClean="0">
                <a:solidFill>
                  <a:schemeClr val="tx1"/>
                </a:solidFill>
              </a:rPr>
              <a:t>b, </a:t>
            </a:r>
            <a:r>
              <a:rPr lang="cs-CZ" sz="1200" dirty="0">
                <a:solidFill>
                  <a:schemeClr val="tx1"/>
                </a:solidFill>
              </a:rPr>
              <a:t>§ 36 (1) c</a:t>
            </a:r>
          </a:p>
          <a:p>
            <a:pPr algn="ctr"/>
            <a:endParaRPr lang="cs-CZ" sz="1200" dirty="0" smtClean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2444" y="116632"/>
            <a:ext cx="84969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Svěřenský fond – zdanění zisku</a:t>
            </a:r>
            <a:endParaRPr lang="cs-CZ" sz="2000" b="1" dirty="0" smtClean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75856" y="3717032"/>
            <a:ext cx="2483768" cy="57606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Příjem ze zdroje v ČR</a:t>
            </a:r>
          </a:p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§ 22(g)(3).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123728" y="1175513"/>
            <a:ext cx="13681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Není předmětem daně § 18 (2) 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67688" y="4415399"/>
            <a:ext cx="2331928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2"/>
                </a:solidFill>
              </a:rPr>
              <a:t>EU, Norsko, Island, Švýcarsko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339752" y="2780928"/>
            <a:ext cx="1368152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 flipH="1">
            <a:off x="467544" y="4365104"/>
            <a:ext cx="83529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518422" y="4415399"/>
            <a:ext cx="1512168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2"/>
                </a:solidFill>
              </a:rPr>
              <a:t>Ostatní země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4427984" y="4365104"/>
            <a:ext cx="0" cy="20882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517232"/>
            <a:ext cx="360040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661248"/>
            <a:ext cx="360040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2198958"/>
            <a:ext cx="360040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Oval 54"/>
          <p:cNvSpPr/>
          <p:nvPr/>
        </p:nvSpPr>
        <p:spPr>
          <a:xfrm>
            <a:off x="2699792" y="5517232"/>
            <a:ext cx="1296144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PO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524328" y="5589240"/>
            <a:ext cx="1296144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PO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524328" y="3356992"/>
            <a:ext cx="1296144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PO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73624" y="800708"/>
            <a:ext cx="2088232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Svěřenský fond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ostatní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908720"/>
            <a:ext cx="165618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Vyčlenění majetku do fondu PO nebo </a:t>
            </a:r>
            <a:r>
              <a:rPr lang="cs-CZ" sz="1400" dirty="0" smtClean="0">
                <a:solidFill>
                  <a:schemeClr val="tx1"/>
                </a:solidFill>
              </a:rPr>
              <a:t>FO/rezident </a:t>
            </a:r>
            <a:r>
              <a:rPr lang="cs-CZ" sz="1400" dirty="0">
                <a:solidFill>
                  <a:schemeClr val="tx1"/>
                </a:solidFill>
              </a:rPr>
              <a:t>nebo nerezident </a:t>
            </a:r>
          </a:p>
        </p:txBody>
      </p:sp>
      <p:cxnSp>
        <p:nvCxnSpPr>
          <p:cNvPr id="22" name="Straight Arrow Connector 21"/>
          <p:cNvCxnSpPr>
            <a:stCxn id="9" idx="3"/>
            <a:endCxn id="5" idx="1"/>
          </p:cNvCxnSpPr>
          <p:nvPr/>
        </p:nvCxnSpPr>
        <p:spPr>
          <a:xfrm>
            <a:off x="2123728" y="1412776"/>
            <a:ext cx="1349896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771137" y="1905020"/>
            <a:ext cx="215597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§ 10 ZDP – možné osvobození pokud vyčleněn rodinnými příslušníky § 10 (3) (d) (3)</a:t>
            </a:r>
          </a:p>
          <a:p>
            <a:pPr algn="ctr"/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37620" y="2204864"/>
            <a:ext cx="216024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Příjem z výplaty majetku z fondu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073767" y="908720"/>
            <a:ext cx="170669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400" dirty="0" smtClean="0">
                <a:solidFill>
                  <a:schemeClr val="tx2"/>
                </a:solidFill>
              </a:rPr>
              <a:t>Česká republika</a:t>
            </a:r>
            <a:endParaRPr lang="cs-CZ" sz="1400" b="1" dirty="0">
              <a:solidFill>
                <a:schemeClr val="tx2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2339752" y="2780928"/>
            <a:ext cx="1368152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3" idx="2"/>
            <a:endCxn id="53" idx="0"/>
          </p:cNvCxnSpPr>
          <p:nvPr/>
        </p:nvCxnSpPr>
        <p:spPr>
          <a:xfrm>
            <a:off x="4517740" y="2780928"/>
            <a:ext cx="1890464" cy="288032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466940" y="4869160"/>
            <a:ext cx="1387760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§ 22 ZDP, § 10 zdaňování 15 %/35 %/DTT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</a:rPr>
              <a:t>WHT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</a:rPr>
              <a:t>možné osvobození pokud byl majetek vyčleněn  rodinnými příslušníky</a:t>
            </a:r>
          </a:p>
        </p:txBody>
      </p:sp>
      <p:cxnSp>
        <p:nvCxnSpPr>
          <p:cNvPr id="74" name="Straight Arrow Connector 73"/>
          <p:cNvCxnSpPr>
            <a:stCxn id="33" idx="3"/>
            <a:endCxn id="54" idx="1"/>
          </p:cNvCxnSpPr>
          <p:nvPr/>
        </p:nvCxnSpPr>
        <p:spPr>
          <a:xfrm flipV="1">
            <a:off x="5597860" y="2486990"/>
            <a:ext cx="2502532" cy="590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55" idx="0"/>
          </p:cNvCxnSpPr>
          <p:nvPr/>
        </p:nvCxnSpPr>
        <p:spPr>
          <a:xfrm flipH="1">
            <a:off x="3347864" y="2780928"/>
            <a:ext cx="720080" cy="273630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56" idx="0"/>
          </p:cNvCxnSpPr>
          <p:nvPr/>
        </p:nvCxnSpPr>
        <p:spPr>
          <a:xfrm>
            <a:off x="4788024" y="2780928"/>
            <a:ext cx="3384376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57" idx="2"/>
          </p:cNvCxnSpPr>
          <p:nvPr/>
        </p:nvCxnSpPr>
        <p:spPr>
          <a:xfrm>
            <a:off x="5076056" y="2780928"/>
            <a:ext cx="2448272" cy="9001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6273046" y="2741971"/>
            <a:ext cx="1306367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Zdanitelný příjem v obecném ZD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6103724" y="4831044"/>
            <a:ext cx="1512168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§ 22 ZDP, 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</a:rPr>
              <a:t>15 %/35 %/DTT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</a:rPr>
              <a:t>WHT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7544" y="116632"/>
            <a:ext cx="84969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Svěřenský fond – zdanění příjmů z výplaty majetku z fondu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75856" y="3717032"/>
            <a:ext cx="2483768" cy="57606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Příjem ze zdrojů na území České republiky § 22/g /13.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123728" y="1175513"/>
            <a:ext cx="13681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Není předmětem daně § 18 (2) 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14400" y="4725259"/>
            <a:ext cx="147066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§ 22 ZDP, §10 – možné osvobození pokud byl majetek vyčleněn  rodinnými příslušníky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19884" y="4659931"/>
            <a:ext cx="1226840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§ 22 ZDP, 15 %/DTT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WHT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7688" y="4415399"/>
            <a:ext cx="2331928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2"/>
                </a:solidFill>
              </a:rPr>
              <a:t>EU, Norsko, Island, Švýcarsko</a:t>
            </a:r>
          </a:p>
        </p:txBody>
      </p:sp>
      <p:sp>
        <p:nvSpPr>
          <p:cNvPr id="41" name="Down Arrow 40"/>
          <p:cNvSpPr/>
          <p:nvPr/>
        </p:nvSpPr>
        <p:spPr>
          <a:xfrm>
            <a:off x="4370611" y="2000745"/>
            <a:ext cx="294258" cy="185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1827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9728" y="608112"/>
            <a:ext cx="830453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Srovnání trustu a svěřenského fondu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76052" y="1671092"/>
            <a:ext cx="8272412" cy="2811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Blízká analogie s trustem, případně nadací z hlediska techniky fungování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Odlišné aspekty z daňového pohledu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Důležitá role </a:t>
            </a:r>
            <a:r>
              <a:rPr lang="cs-CZ" sz="2000" b="0" u="sng" dirty="0" smtClean="0">
                <a:solidFill>
                  <a:srgbClr val="002156"/>
                </a:solidFill>
                <a:latin typeface="Myriad Pro" pitchFamily="34" charset="0"/>
              </a:rPr>
              <a:t>faktického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fungování zahraničních obdob (trusty i nadace) v porovnání českými entitami (svěřenský fond a fundace)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Absence judikátů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Dle nového NOZ snazší uchopitelnost trustů pro</a:t>
            </a:r>
            <a:endParaRPr lang="cs-CZ" sz="2400" b="0" dirty="0" smtClean="0">
              <a:solidFill>
                <a:srgbClr val="EC7523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sp>
        <p:nvSpPr>
          <p:cNvPr id="5" name="Zástupný symbol pro obsah 5"/>
          <p:cNvSpPr txBox="1">
            <a:spLocks/>
          </p:cNvSpPr>
          <p:nvPr/>
        </p:nvSpPr>
        <p:spPr>
          <a:xfrm>
            <a:off x="480492" y="4653260"/>
            <a:ext cx="3597796" cy="79508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742950" lvl="1" indent="-28575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Banky </a:t>
            </a:r>
          </a:p>
          <a:p>
            <a:pPr marL="742950" lvl="1" indent="-28575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Veřejné instituce</a:t>
            </a:r>
          </a:p>
        </p:txBody>
      </p:sp>
      <p:sp>
        <p:nvSpPr>
          <p:cNvPr id="6" name="Zástupný symbol pro obsah 9"/>
          <p:cNvSpPr txBox="1">
            <a:spLocks/>
          </p:cNvSpPr>
          <p:nvPr/>
        </p:nvSpPr>
        <p:spPr>
          <a:xfrm>
            <a:off x="4224908" y="4653260"/>
            <a:ext cx="4104456" cy="79508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742950" lvl="1" indent="-28575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Soudy</a:t>
            </a:r>
          </a:p>
          <a:p>
            <a:pPr marL="742950" lvl="1" indent="-28575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–"/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Další relevantní osoby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sz="2800" b="1" dirty="0" smtClean="0">
                <a:solidFill>
                  <a:srgbClr val="F29000"/>
                </a:solidFill>
                <a:latin typeface="Myriad Pro" pitchFamily="34" charset="0"/>
              </a:rPr>
              <a:t>Svěřenský fond ve vztahu k zahraničním srovnatelným jednotkám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76051" y="1675408"/>
            <a:ext cx="8304411" cy="3924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KOOV 421/26.02.14 – Zenon Folwarczny – dosud neuzavřeno</a:t>
            </a:r>
          </a:p>
          <a:p>
            <a:pPr lvl="1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Otázka uplatnění pravidel ZDP obecně i na zahraniční jednotky srovnatelné s českým svěřenským fondem (zahraniční trusty a foundations)</a:t>
            </a:r>
          </a:p>
          <a:p>
            <a:pPr lvl="2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1600" b="0" dirty="0" smtClean="0">
                <a:solidFill>
                  <a:srgbClr val="002156"/>
                </a:solidFill>
                <a:latin typeface="Myriad Pro" pitchFamily="34" charset="0"/>
              </a:rPr>
              <a:t>Absence legislativní zkratky „svěřenský fond“ v § 17 ZDP, absence speciálního pravidla pro srovnatelné zahraniční subjekty – uplatní se  pravidla obecně, tj. i na obdobné zahraniční instituty?</a:t>
            </a:r>
            <a:endParaRPr lang="cs-CZ" sz="400" b="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 lvl="1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Srovnatelnost by měla být posuzována dle stejného </a:t>
            </a:r>
            <a:r>
              <a:rPr lang="cs-CZ" sz="2000" b="0" u="sng" dirty="0" smtClean="0">
                <a:solidFill>
                  <a:srgbClr val="002156"/>
                </a:solidFill>
                <a:latin typeface="Myriad Pro" pitchFamily="34" charset="0"/>
              </a:rPr>
              <a:t>účelu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správy majetku a </a:t>
            </a:r>
            <a:r>
              <a:rPr lang="cs-CZ" sz="2000" b="0" u="sng" dirty="0" smtClean="0">
                <a:solidFill>
                  <a:srgbClr val="002156"/>
                </a:solidFill>
                <a:latin typeface="Myriad Pro" pitchFamily="34" charset="0"/>
              </a:rPr>
              <a:t>způsobu fungování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na obdobných principech jako svěřenský fond dle občanského zákoníku</a:t>
            </a:r>
            <a:endParaRPr lang="cs-CZ" sz="2400" b="0" dirty="0" smtClean="0">
              <a:solidFill>
                <a:srgbClr val="EC7523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sz="2800" b="1" dirty="0" smtClean="0">
                <a:solidFill>
                  <a:srgbClr val="F29000"/>
                </a:solidFill>
                <a:latin typeface="Myriad Pro" pitchFamily="34" charset="0"/>
              </a:rPr>
              <a:t>Výkladové nejasnosti novely ZDP od 1.1.2014 s ohledem na svěřenské fondy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76051" y="1679724"/>
            <a:ext cx="8304411" cy="2205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KOOV 415/18.12.13 – předkladatel René Kulínský, Jiří Nesrovnal</a:t>
            </a:r>
          </a:p>
          <a:p>
            <a:pPr lvl="1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§ 25 odst. 1 písm. i) ZDP- daňová uznatelnost nákladů hrazených z prostředků, jejichž zdrojem byl příjem, který nebyl předmětem daně</a:t>
            </a:r>
          </a:p>
          <a:p>
            <a:pPr lvl="2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1600" b="0" dirty="0" smtClean="0">
                <a:solidFill>
                  <a:srgbClr val="002156"/>
                </a:solidFill>
                <a:latin typeface="Myriad Pro" pitchFamily="34" charset="0"/>
              </a:rPr>
              <a:t>Stanovisko GFŘ: záměrem nebylo neuznat náklady, zrušení §18 odst. 1 písm. e) ZDP</a:t>
            </a:r>
            <a:endParaRPr lang="cs-CZ" sz="20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body" idx="1"/>
          </p:nvPr>
        </p:nvSpPr>
        <p:spPr>
          <a:xfrm>
            <a:off x="357374" y="1023144"/>
            <a:ext cx="8219256" cy="639762"/>
          </a:xfrm>
        </p:spPr>
        <p:txBody>
          <a:bodyPr/>
          <a:lstStyle/>
          <a:p>
            <a:pPr algn="l" eaLnBrk="1" hangingPunct="1"/>
            <a:r>
              <a:rPr lang="cs-CZ" sz="4000" b="1" dirty="0" smtClean="0">
                <a:solidFill>
                  <a:srgbClr val="F29000"/>
                </a:solidFill>
                <a:latin typeface="Myriad Pro" pitchFamily="34" charset="0"/>
              </a:rPr>
              <a:t>Děkujeme za pozornost!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8313" y="2751212"/>
            <a:ext cx="4173860" cy="2954655"/>
          </a:xfrm>
        </p:spPr>
        <p:txBody>
          <a:bodyPr lIns="0" tIns="0" rIns="0" bIns="0">
            <a:sp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2156"/>
                </a:solidFill>
                <a:latin typeface="Myriad Pro" pitchFamily="34" charset="0"/>
              </a:rPr>
              <a:t>Eva Petříková</a:t>
            </a:r>
          </a:p>
          <a:p>
            <a:pPr>
              <a:buNone/>
            </a:pPr>
            <a:endParaRPr lang="cs-CZ" sz="20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Senior Consultant </a:t>
            </a: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Tax and Legal Services</a:t>
            </a: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PricewaterhouseCoopers</a:t>
            </a: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Email: </a:t>
            </a: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hlinkClick r:id="rId3"/>
              </a:rPr>
              <a:t>eva.petrikova@cz.pwc.com</a:t>
            </a:r>
            <a:endParaRPr lang="cs-CZ" sz="20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Tel: +420 251 152 657</a:t>
            </a: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Mob: +420 738 232 657</a:t>
            </a:r>
            <a:endParaRPr lang="cs-CZ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5321300" y="2751212"/>
            <a:ext cx="3459163" cy="3028521"/>
          </a:xfrm>
        </p:spPr>
        <p:txBody>
          <a:bodyPr wrap="square" lIns="0" tIns="0" rIns="0" bIns="0">
            <a:sp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2156"/>
                </a:solidFill>
                <a:latin typeface="Myriad Pro" pitchFamily="34" charset="0"/>
              </a:rPr>
              <a:t>Lukáš Randa</a:t>
            </a:r>
          </a:p>
          <a:p>
            <a:pPr>
              <a:buNone/>
            </a:pPr>
            <a:endParaRPr lang="cs-CZ" sz="20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Senior Consultant </a:t>
            </a: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International Tax Planning</a:t>
            </a: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Akont Trust Company</a:t>
            </a: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Email: </a:t>
            </a: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  <a:hlinkClick r:id="rId4"/>
              </a:rPr>
              <a:t>randa@akont.cz</a:t>
            </a:r>
            <a:endParaRPr lang="cs-CZ" sz="2000" dirty="0" smtClean="0">
              <a:solidFill>
                <a:srgbClr val="002156"/>
              </a:solidFill>
              <a:latin typeface="Myriad Pro" pitchFamily="34" charset="0"/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Tel: +420 226 091 110 </a:t>
            </a:r>
          </a:p>
          <a:p>
            <a:pPr>
              <a:buNone/>
            </a:pPr>
            <a:r>
              <a:rPr lang="cs-CZ" sz="2000" dirty="0" smtClean="0">
                <a:solidFill>
                  <a:srgbClr val="002156"/>
                </a:solidFill>
                <a:latin typeface="Myriad Pro" pitchFamily="34" charset="0"/>
              </a:rPr>
              <a:t>Mob: +420 728 727 615</a:t>
            </a:r>
            <a:endParaRPr lang="cs-CZ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/>
        </p:nvSpPr>
        <p:spPr>
          <a:xfrm>
            <a:off x="468313" y="2389188"/>
            <a:ext cx="7272808" cy="10413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Nový institut dle Občanského zákoníku</a:t>
            </a:r>
          </a:p>
          <a:p>
            <a:pPr marL="342900" indent="-342900" algn="just"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2156"/>
                </a:solidFill>
                <a:latin typeface="Myriad Pro" pitchFamily="34" charset="0"/>
                <a:cs typeface="+mn-cs"/>
              </a:rPr>
              <a:t>Mezinárodní souvislosti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391344" y="595412"/>
            <a:ext cx="8569325" cy="8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29000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Svěřenský fond</a:t>
            </a:r>
          </a:p>
        </p:txBody>
      </p:sp>
      <p:pic>
        <p:nvPicPr>
          <p:cNvPr id="6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pic>
        <p:nvPicPr>
          <p:cNvPr id="7" name="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9512" y="5949280"/>
            <a:ext cx="966597" cy="731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6441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26774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Historie institutu trustu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2680"/>
            <a:ext cx="8312150" cy="415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První trusty už znalo římské právo (civil law) pod názvem </a:t>
            </a:r>
            <a:r>
              <a:rPr lang="cs-CZ" sz="2400" b="0" i="1" dirty="0" smtClean="0">
                <a:solidFill>
                  <a:srgbClr val="002156"/>
                </a:solidFill>
                <a:latin typeface="Myriad Pro" pitchFamily="34" charset="0"/>
              </a:rPr>
              <a:t>fideicommisium</a:t>
            </a:r>
          </a:p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Jeho obdoba existovala i v českých zemích, tzv. právo fideikomis (zrušeno bylo až v r. 1924)</a:t>
            </a:r>
          </a:p>
          <a:p>
            <a:pPr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Současné trustové právo pochází z </a:t>
            </a:r>
            <a:r>
              <a:rPr lang="cs-CZ" sz="2400" b="0" i="1" dirty="0" smtClean="0">
                <a:solidFill>
                  <a:srgbClr val="002156"/>
                </a:solidFill>
                <a:latin typeface="Myriad Pro" pitchFamily="34" charset="0"/>
              </a:rPr>
              <a:t>equity law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 a má původ v Anglii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Cílem equity law bylo narovnat nespravedlnosti dané rigiditou zákonů v rámci common law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Zohledňuje neformální a morální aspekty vlastnictví</a:t>
            </a:r>
          </a:p>
          <a:p>
            <a:pPr lvl="1" algn="just">
              <a:spcBef>
                <a:spcPts val="150"/>
              </a:spcBef>
              <a:spcAft>
                <a:spcPts val="9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Rozlišení </a:t>
            </a:r>
            <a:r>
              <a:rPr lang="cs-CZ" sz="2000" b="0" i="1" dirty="0" smtClean="0">
                <a:solidFill>
                  <a:srgbClr val="002156"/>
                </a:solidFill>
                <a:latin typeface="Myriad Pro" pitchFamily="34" charset="0"/>
              </a:rPr>
              <a:t>skutečného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a </a:t>
            </a:r>
            <a:r>
              <a:rPr lang="cs-CZ" sz="2000" b="0" i="1" dirty="0" smtClean="0">
                <a:solidFill>
                  <a:srgbClr val="002156"/>
                </a:solidFill>
                <a:latin typeface="Myriad Pro" pitchFamily="34" charset="0"/>
              </a:rPr>
              <a:t>formálního </a:t>
            </a: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 vlastnictví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Trust a jeho vnitřní nastavení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1092"/>
            <a:ext cx="8312150" cy="3985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dirty="0" smtClean="0">
                <a:solidFill>
                  <a:srgbClr val="002156"/>
                </a:solidFill>
                <a:latin typeface="Myriad Pro" pitchFamily="34" charset="0"/>
              </a:rPr>
              <a:t>Smluvní vztah       </a:t>
            </a: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nemá právní subjektivitu</a:t>
            </a:r>
          </a:p>
          <a:p>
            <a:pPr algn="just">
              <a:spcBef>
                <a:spcPts val="15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Sepsán a definován zakladatelskou smlouvou (Deed of Trust), která specifikuje</a:t>
            </a:r>
          </a:p>
          <a:p>
            <a:pPr lvl="1" algn="just">
              <a:spcBef>
                <a:spcPts val="15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Vkládaný majetek</a:t>
            </a:r>
          </a:p>
          <a:p>
            <a:pPr lvl="1" algn="just">
              <a:spcBef>
                <a:spcPts val="15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Beneficienta</a:t>
            </a:r>
          </a:p>
          <a:p>
            <a:pPr lvl="1" algn="just">
              <a:spcBef>
                <a:spcPts val="15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Podmínky a způsob správy a výplaty výnosů trustu</a:t>
            </a:r>
          </a:p>
          <a:p>
            <a:pPr lvl="1" algn="just">
              <a:spcBef>
                <a:spcPts val="15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Listinu přání (letter of whishes) zakladatele</a:t>
            </a:r>
          </a:p>
          <a:p>
            <a:pPr marL="342900" lvl="1" indent="-342900" algn="just">
              <a:spcBef>
                <a:spcPts val="15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Zakladatel ztrácí vlastnické právo k vloženému majetku</a:t>
            </a:r>
          </a:p>
          <a:p>
            <a:pPr marL="342900" lvl="1" indent="-342900" algn="just">
              <a:spcBef>
                <a:spcPts val="150"/>
              </a:spcBef>
              <a:spcAft>
                <a:spcPts val="4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Osoba spravující majetek ve prospěch beneficienta se nazývá správce (trustee)</a:t>
            </a:r>
            <a:endParaRPr lang="cs-CZ" sz="2000" b="0" dirty="0" smtClean="0">
              <a:solidFill>
                <a:srgbClr val="EC7523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>
            <a:off x="2995606" y="1876005"/>
            <a:ext cx="327992" cy="0"/>
          </a:xfrm>
          <a:prstGeom prst="straightConnector1">
            <a:avLst/>
          </a:prstGeom>
          <a:ln>
            <a:solidFill>
              <a:srgbClr val="002E6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Specifika trustu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1092"/>
            <a:ext cx="8312150" cy="37959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Existují odvolatelné i neodvolatelné trusty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Podle některých názorů odvolatelný trust není trustem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Velká rozmanitost nastavení v různých typech trustů</a:t>
            </a:r>
          </a:p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Různé metody zdanění trustů v jednotlivých zemí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Z pohledu vkládání majetku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Z pohledu příjmů a výnosů trustů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Z pohledu příjmu beneficentů</a:t>
            </a:r>
          </a:p>
          <a:p>
            <a:pPr marL="342900" lvl="1" indent="-342900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Mezinárodní prostředí – zakladatel, beneficient a majetek trustu mohou být z různých jurisdikcí</a:t>
            </a:r>
            <a:endParaRPr lang="cs-CZ" sz="2000" b="0" dirty="0" smtClean="0">
              <a:solidFill>
                <a:srgbClr val="EC7523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Účel trustu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1092"/>
            <a:ext cx="8312150" cy="3113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Dlouhodobá držba a správa majetku</a:t>
            </a:r>
          </a:p>
          <a:p>
            <a:pPr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Dědická řízení</a:t>
            </a:r>
          </a:p>
          <a:p>
            <a:pPr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Rozvodová řízení</a:t>
            </a:r>
          </a:p>
          <a:p>
            <a:pPr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Zachování kontinuity a celistvosti majetku</a:t>
            </a:r>
          </a:p>
          <a:p>
            <a:pPr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Ochrana před insolvencí – kritizovaný účel</a:t>
            </a:r>
          </a:p>
          <a:p>
            <a:pPr>
              <a:spcBef>
                <a:spcPts val="15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Diverzifikace majetkových rizik	</a:t>
            </a:r>
            <a:endParaRPr lang="cs-CZ" sz="2400" b="0" dirty="0" smtClean="0">
              <a:solidFill>
                <a:srgbClr val="EC7523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Svěřenský fond – daňový režim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1092"/>
            <a:ext cx="8312150" cy="3765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800" b="0" dirty="0" smtClean="0">
                <a:solidFill>
                  <a:srgbClr val="002156"/>
                </a:solidFill>
                <a:latin typeface="Myriad Pro" pitchFamily="34" charset="0"/>
              </a:rPr>
              <a:t>Daňová subjektivita (§ 17 odst. 1 ZDP)</a:t>
            </a:r>
          </a:p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800" b="0" dirty="0" smtClean="0">
                <a:solidFill>
                  <a:srgbClr val="002156"/>
                </a:solidFill>
                <a:latin typeface="Myriad Pro" pitchFamily="34" charset="0"/>
              </a:rPr>
              <a:t>Účetní jednotka (§ 1 odst. 2 písm. i) ZoÚ)</a:t>
            </a:r>
          </a:p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800" b="0" dirty="0" smtClean="0">
                <a:solidFill>
                  <a:srgbClr val="002156"/>
                </a:solidFill>
                <a:latin typeface="Myriad Pro" pitchFamily="34" charset="0"/>
              </a:rPr>
              <a:t>Daňově netransparentní</a:t>
            </a:r>
          </a:p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800" b="0" dirty="0" smtClean="0">
                <a:solidFill>
                  <a:srgbClr val="002156"/>
                </a:solidFill>
                <a:latin typeface="Myriad Pro" pitchFamily="34" charset="0"/>
              </a:rPr>
              <a:t>Příjmy z vyčlenění majetku do svěřenského fondu/zvýšení majetku ve fondu nejsou předmětem daně (§18 odst. 2 ZDP)</a:t>
            </a:r>
          </a:p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800" b="0" dirty="0" smtClean="0">
                <a:solidFill>
                  <a:srgbClr val="002156"/>
                </a:solidFill>
                <a:latin typeface="Myriad Pro" pitchFamily="34" charset="0"/>
              </a:rPr>
              <a:t>Zisk fondu zdaněn 19 %/(5 % v případě splnění podmínky pro IF dle ZISIF)</a:t>
            </a:r>
          </a:p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800" b="0" dirty="0" smtClean="0">
                <a:solidFill>
                  <a:srgbClr val="002156"/>
                </a:solidFill>
                <a:latin typeface="Myriad Pro" pitchFamily="34" charset="0"/>
              </a:rPr>
              <a:t>Výplaty plnění z fondu – zdanění se liší v závislosti na typu plnění – příjem z majetku svěřenského fondu/plnění ze zisku fondu a v návaznosti na osobu obmyšleného</a:t>
            </a:r>
          </a:p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800" b="0" dirty="0" smtClean="0">
                <a:solidFill>
                  <a:srgbClr val="002156"/>
                </a:solidFill>
                <a:latin typeface="Myriad Pro" pitchFamily="34" charset="0"/>
              </a:rPr>
              <a:t>Nemožnost aplikace EU Direktiv (absence právní formy)</a:t>
            </a:r>
          </a:p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1800" b="0" dirty="0" smtClean="0">
                <a:solidFill>
                  <a:srgbClr val="002156"/>
                </a:solidFill>
                <a:latin typeface="Myriad Pro" pitchFamily="34" charset="0"/>
              </a:rPr>
              <a:t>Možnost aplikace DTT</a:t>
            </a:r>
            <a:endParaRPr lang="cs-CZ" sz="2400" b="0" dirty="0" smtClean="0">
              <a:solidFill>
                <a:srgbClr val="002156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sz="2800" b="1" dirty="0" smtClean="0">
                <a:solidFill>
                  <a:srgbClr val="F29000"/>
                </a:solidFill>
                <a:latin typeface="Myriad Pro" pitchFamily="34" charset="0"/>
              </a:rPr>
              <a:t>Daňový režim u beneficienta – český daňový rezident (FO/PO)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9724"/>
            <a:ext cx="8312150" cy="4021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Plnění ze zisku svěřenského fondu: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15 % finální srážková daň  (§ 21c odst. 1, § 8 odst. 1 písm. i) ZDP a § 36 odst. 2 písm. a) ZDP)</a:t>
            </a:r>
          </a:p>
          <a:p>
            <a:pPr marL="342900" lvl="1" indent="-342900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Plnění z majetku svěřenského fondu: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Osvobození bezúplatných </a:t>
            </a:r>
            <a:r>
              <a:rPr lang="cs-CZ" sz="2000" b="0" dirty="0">
                <a:solidFill>
                  <a:srgbClr val="002156"/>
                </a:solidFill>
                <a:latin typeface="Myriad Pro" pitchFamily="34" charset="0"/>
              </a:rPr>
              <a:t>příjmů (výplaty) z majetku, který byl vyčleněn nebo zvýšil majetek svěřenského fondu </a:t>
            </a:r>
            <a:r>
              <a:rPr lang="cs-CZ" sz="2000" b="0" u="sng" dirty="0">
                <a:solidFill>
                  <a:srgbClr val="002156"/>
                </a:solidFill>
                <a:latin typeface="Myriad Pro" pitchFamily="34" charset="0"/>
              </a:rPr>
              <a:t>pro případ smrti </a:t>
            </a:r>
            <a:r>
              <a:rPr lang="cs-CZ" sz="2000" b="0" dirty="0">
                <a:solidFill>
                  <a:srgbClr val="002156"/>
                </a:solidFill>
                <a:latin typeface="Myriad Pro" pitchFamily="34" charset="0"/>
              </a:rPr>
              <a:t>(§ 19b odst. 2 ZDP, § 4a písm. b) ZDP)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Osvobození výplaty </a:t>
            </a:r>
            <a:r>
              <a:rPr lang="cs-CZ" sz="2000" b="0" dirty="0">
                <a:solidFill>
                  <a:srgbClr val="002156"/>
                </a:solidFill>
                <a:latin typeface="Myriad Pro" pitchFamily="34" charset="0"/>
              </a:rPr>
              <a:t>majetku vyčleněného do fondu rodinnými příslušníky (§ 10 odst. 3 písm. d) bod 3 ZDP)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V ostatních </a:t>
            </a:r>
            <a:r>
              <a:rPr lang="cs-CZ" sz="2000" b="0" dirty="0">
                <a:solidFill>
                  <a:srgbClr val="002156"/>
                </a:solidFill>
                <a:latin typeface="Myriad Pro" pitchFamily="34" charset="0"/>
              </a:rPr>
              <a:t>případech vstupuje příjem z majetku do obecného základu daně PO, u FO součástí DZD § 10</a:t>
            </a: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391344" y="608112"/>
            <a:ext cx="8569325" cy="886114"/>
          </a:xfrm>
        </p:spPr>
        <p:txBody>
          <a:bodyPr anchor="b"/>
          <a:lstStyle/>
          <a:p>
            <a:pPr algn="l" eaLnBrk="1" hangingPunct="1"/>
            <a:r>
              <a:rPr lang="cs-CZ" b="1" dirty="0" smtClean="0">
                <a:solidFill>
                  <a:srgbClr val="F29000"/>
                </a:solidFill>
                <a:latin typeface="Myriad Pro" pitchFamily="34" charset="0"/>
              </a:rPr>
              <a:t>Zahraniční aspekty svěřenského fondu</a:t>
            </a:r>
          </a:p>
        </p:txBody>
      </p:sp>
      <p:sp>
        <p:nvSpPr>
          <p:cNvPr id="7" name="Zástupný symbol pro obsah 2"/>
          <p:cNvSpPr>
            <a:spLocks noGrp="1"/>
          </p:cNvSpPr>
          <p:nvPr/>
        </p:nvSpPr>
        <p:spPr>
          <a:xfrm>
            <a:off x="468313" y="1671092"/>
            <a:ext cx="8312150" cy="4185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Možnost distribuce majetku svěřenského fondu na zahraniční právnickou osobu (obmyšlený)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Anonymizace příjemce plnění ze svěřenského fondu</a:t>
            </a:r>
          </a:p>
          <a:p>
            <a:pPr lvl="1" algn="just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Přístup k výhodnější sazbě daně z příjmu na úrovni právnické osoby</a:t>
            </a:r>
          </a:p>
          <a:p>
            <a:pPr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400" b="0" dirty="0" smtClean="0">
                <a:solidFill>
                  <a:srgbClr val="002156"/>
                </a:solidFill>
                <a:latin typeface="Myriad Pro" pitchFamily="34" charset="0"/>
              </a:rPr>
              <a:t>Možnost jmenovat zahraničního správce 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Může být právnická osoba (§ 1453, odst. 2 NOZ)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Dle § 1456 NOZ </a:t>
            </a:r>
            <a:r>
              <a:rPr lang="cs-CZ" sz="2000" b="0" i="1" dirty="0" smtClean="0">
                <a:solidFill>
                  <a:srgbClr val="002156"/>
                </a:solidFill>
                <a:latin typeface="Myriad Pro" pitchFamily="34" charset="0"/>
              </a:rPr>
              <a:t>se taková osoba zapisuje do veřejného seznamu nebo evidence jako vlastník majetku ve svěřenském fondu</a:t>
            </a:r>
          </a:p>
          <a:p>
            <a:pPr lvl="1">
              <a:spcBef>
                <a:spcPts val="15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</a:pPr>
            <a:r>
              <a:rPr lang="cs-CZ" sz="2000" b="0" dirty="0" smtClean="0">
                <a:solidFill>
                  <a:srgbClr val="002156"/>
                </a:solidFill>
                <a:latin typeface="Myriad Pro" pitchFamily="34" charset="0"/>
              </a:rPr>
              <a:t>Otázka určení místa vedení z pohledu daňového domicilu, aplikuje se na svěřenský fond?	</a:t>
            </a:r>
            <a:endParaRPr lang="cs-CZ" sz="2000" b="0" dirty="0" smtClean="0">
              <a:solidFill>
                <a:srgbClr val="EC7523"/>
              </a:solidFill>
              <a:latin typeface="Myriad Pro" pitchFamily="34" charset="0"/>
            </a:endParaRPr>
          </a:p>
        </p:txBody>
      </p:sp>
      <p:pic>
        <p:nvPicPr>
          <p:cNvPr id="8" name="Picture 2" descr="R:\Marketing_OH_SOL\2008\grafika &amp; tisk\AKONT\LOGO\2013\FINAL_DATA\logo_ATC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175897"/>
            <a:ext cx="1963855" cy="46996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</TotalTime>
  <Words>1317</Words>
  <Application>Microsoft Office PowerPoint</Application>
  <PresentationFormat>On-screen Show (4:3)</PresentationFormat>
  <Paragraphs>176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Motiv sady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KPMG</cp:lastModifiedBy>
  <cp:revision>190</cp:revision>
  <dcterms:created xsi:type="dcterms:W3CDTF">2012-03-29T10:41:46Z</dcterms:created>
  <dcterms:modified xsi:type="dcterms:W3CDTF">2014-03-10T15:53:28Z</dcterms:modified>
</cp:coreProperties>
</file>