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58" r:id="rId5"/>
    <p:sldId id="269" r:id="rId6"/>
    <p:sldId id="272" r:id="rId7"/>
    <p:sldId id="265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71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0"/>
    <a:srgbClr val="005DA8"/>
    <a:srgbClr val="CB9000"/>
    <a:srgbClr val="81C55B"/>
    <a:srgbClr val="505050"/>
    <a:srgbClr val="EAEAEA"/>
    <a:srgbClr val="B4B4B4"/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3" autoAdjust="0"/>
    <p:restoredTop sz="94660"/>
  </p:normalViewPr>
  <p:slideViewPr>
    <p:cSldViewPr>
      <p:cViewPr>
        <p:scale>
          <a:sx n="66" d="100"/>
          <a:sy n="66" d="100"/>
        </p:scale>
        <p:origin x="-141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E1C9A9F-4D8A-418E-85CF-D88FADF92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9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 userDrawn="1"/>
        </p:nvSpPr>
        <p:spPr bwMode="auto">
          <a:xfrm>
            <a:off x="0" y="0"/>
            <a:ext cx="4572000" cy="2276475"/>
          </a:xfrm>
          <a:prstGeom prst="rect">
            <a:avLst/>
          </a:prstGeom>
          <a:solidFill>
            <a:srgbClr val="0046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srgbClr val="0046A0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 userDrawn="1"/>
        </p:nvSpPr>
        <p:spPr bwMode="auto">
          <a:xfrm>
            <a:off x="4572000" y="0"/>
            <a:ext cx="4572000" cy="2276475"/>
          </a:xfrm>
          <a:prstGeom prst="rect">
            <a:avLst/>
          </a:prstGeom>
          <a:solidFill>
            <a:srgbClr val="505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6" name="Picture 104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67B3"/>
              </a:clrFrom>
              <a:clrTo>
                <a:srgbClr val="0067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357188"/>
            <a:ext cx="36226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AVC\Desktop\powerpoint\eng\logo_MENDELU_RGB_ENG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5072063"/>
            <a:ext cx="16097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87450" y="2852738"/>
            <a:ext cx="7197725" cy="792162"/>
          </a:xfrm>
        </p:spPr>
        <p:txBody>
          <a:bodyPr/>
          <a:lstStyle>
            <a:lvl1pPr>
              <a:defRPr sz="4000">
                <a:solidFill>
                  <a:srgbClr val="0046A0"/>
                </a:solidFill>
              </a:defRPr>
            </a:lvl1pPr>
          </a:lstStyle>
          <a:p>
            <a:r>
              <a:rPr lang="cs-CZ" dirty="0"/>
              <a:t>Hlavní název prezentace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6400800" cy="122555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cs-CZ"/>
              <a:t>Menší podtitul prezentace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88469E-F4B4-4EB1-8295-14FDD2A149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271CABAD-9E77-421A-9180-820E64E2B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11963" y="1125538"/>
            <a:ext cx="1874837" cy="50006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7450" y="1125538"/>
            <a:ext cx="5472113" cy="50006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C8D10AF3-977A-40C2-A2EB-8A9751436E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660D0F8B-FC5D-4A76-8B42-8E25CE916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B0C62FFE-66C7-4747-8B5F-0C882142CB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13325" y="2133600"/>
            <a:ext cx="3673475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633BDA23-B57B-4B91-8F12-1F7ABD387A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AFD7BE98-3B27-47E0-B382-AB98A1E9D6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318EF0F8-0F2B-4D19-876E-2AC8E258F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627E8E14-1CAD-4594-B1BE-0FD652C60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4B7C8553-EB43-42AB-B064-72AD5518E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F4722FFF-0E4F-4BD5-A727-70E4AD0D5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46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25538"/>
            <a:ext cx="69961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 kapitoly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49935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26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r>
              <a:rPr lang="cs-CZ"/>
              <a:t> </a:t>
            </a:r>
            <a:fld id="{96E5AEEE-FA35-4C9E-8B4E-27EAF6D4F3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187450" y="260350"/>
            <a:ext cx="338455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6A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7B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87450" y="2852936"/>
            <a:ext cx="6400800" cy="216024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3200" b="1" dirty="0">
                <a:latin typeface="Times New Roman"/>
                <a:ea typeface="Times New Roman"/>
                <a:cs typeface="Times New Roman"/>
              </a:rPr>
              <a:t>Proposal of transfer pricing rule for SMEs: case study of the Czech </a:t>
            </a: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Republic</a:t>
            </a:r>
            <a:endParaRPr lang="cs-CZ" sz="32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cs-CZ" sz="3200" b="1" dirty="0" smtClean="0">
                <a:effectLst/>
                <a:latin typeface="Times New Roman"/>
                <a:ea typeface="Times New Roman"/>
                <a:cs typeface="Times New Roman"/>
              </a:rPr>
              <a:t>SAFE HARBOURS</a:t>
            </a:r>
            <a:endParaRPr lang="cs-CZ" sz="28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643438" y="260350"/>
            <a:ext cx="4249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b="1" dirty="0" smtClean="0">
                <a:solidFill>
                  <a:schemeClr val="bg1"/>
                </a:solidFill>
              </a:rPr>
              <a:t>13/10/2015</a:t>
            </a: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cs-CZ" b="1" dirty="0" smtClean="0">
                <a:solidFill>
                  <a:schemeClr val="bg1"/>
                </a:solidFill>
              </a:rPr>
              <a:t>Veronika </a:t>
            </a:r>
            <a:r>
              <a:rPr lang="cs-CZ" b="1" dirty="0" err="1" smtClean="0">
                <a:solidFill>
                  <a:schemeClr val="bg1"/>
                </a:solidFill>
              </a:rPr>
              <a:t>Solilová</a:t>
            </a:r>
            <a:r>
              <a:rPr lang="cs-CZ" b="1" dirty="0" smtClean="0">
                <a:solidFill>
                  <a:schemeClr val="bg1"/>
                </a:solidFill>
              </a:rPr>
              <a:t>, Danuše Nerudová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10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088217" cy="473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0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11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9" y="894589"/>
            <a:ext cx="7472831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8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12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8548609" cy="368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1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13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6" y="1484784"/>
            <a:ext cx="8215568" cy="391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4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6996113" cy="777875"/>
          </a:xfrm>
        </p:spPr>
        <p:txBody>
          <a:bodyPr/>
          <a:lstStyle/>
          <a:p>
            <a:r>
              <a:rPr lang="en-US" sz="2800" dirty="0" smtClean="0"/>
              <a:t>Safe </a:t>
            </a:r>
            <a:r>
              <a:rPr lang="en-US" sz="2800" dirty="0" err="1" smtClean="0"/>
              <a:t>harbours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641379"/>
          </a:xfrm>
        </p:spPr>
        <p:txBody>
          <a:bodyPr/>
          <a:lstStyle/>
          <a:p>
            <a:r>
              <a:rPr lang="en-US" sz="2400" dirty="0" smtClean="0"/>
              <a:t>3 current</a:t>
            </a:r>
            <a:r>
              <a:rPr lang="cs-CZ" sz="2400" dirty="0" err="1" smtClean="0"/>
              <a:t>ly</a:t>
            </a:r>
            <a:r>
              <a:rPr lang="en-US" sz="2400" dirty="0" smtClean="0"/>
              <a:t> effective Guidelines related to low value-adding intra-group services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SMEs should not apply lower EBIT margin for their core business activities in comparison with low value-adding intra-group services.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upper limit should be exceeding 10 percentage point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lower limit should be exceeding 2 percentage point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running between Q1, Q3, </a:t>
            </a:r>
            <a:r>
              <a:rPr lang="en-US" sz="2400" dirty="0" smtClean="0"/>
              <a:t>80 or 90 percentile depending on whether the EBIT margin exceeded 2 and 10 percentage points </a:t>
            </a:r>
            <a:endParaRPr lang="en-US" sz="2400" dirty="0"/>
          </a:p>
        </p:txBody>
      </p:sp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14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536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15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34" y="1340768"/>
            <a:ext cx="6277631" cy="344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2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32852768-246F-4521-86AE-B039E72DA637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Conclusion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736"/>
            <a:ext cx="8280400" cy="5073427"/>
          </a:xfrm>
        </p:spPr>
        <p:txBody>
          <a:bodyPr/>
          <a:lstStyle/>
          <a:p>
            <a:pPr algn="just"/>
            <a:r>
              <a:rPr lang="en-US" sz="2800" dirty="0"/>
              <a:t>The SMEs tax preferences or SME-specific tax rules is often justified </a:t>
            </a:r>
            <a:r>
              <a:rPr lang="en-US" sz="2800" dirty="0" smtClean="0"/>
              <a:t>by</a:t>
            </a:r>
            <a:r>
              <a:rPr lang="cs-CZ" sz="2800" dirty="0" smtClean="0"/>
              <a:t>:</a:t>
            </a:r>
          </a:p>
          <a:p>
            <a:pPr lvl="1" algn="just"/>
            <a:r>
              <a:rPr lang="en-US" sz="2400" dirty="0" smtClean="0"/>
              <a:t>the </a:t>
            </a:r>
            <a:r>
              <a:rPr lang="en-US" sz="2400" dirty="0"/>
              <a:t>special place of SMEs in the </a:t>
            </a:r>
            <a:r>
              <a:rPr lang="en-US" sz="2400" dirty="0" smtClean="0"/>
              <a:t>economy</a:t>
            </a:r>
            <a:r>
              <a:rPr lang="cs-CZ" sz="2400" dirty="0" smtClean="0"/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employment</a:t>
            </a:r>
            <a:r>
              <a:rPr lang="en-US" sz="2400" dirty="0"/>
              <a:t>, job creation and innovation. </a:t>
            </a:r>
            <a:endParaRPr lang="cs-CZ" sz="2400" dirty="0"/>
          </a:p>
          <a:p>
            <a:pPr lvl="1" algn="just"/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respect of the transfer pricing issue SMEs bear disproportionally huge compliance cost of taxation mainly due to the lack of human and financial capital.</a:t>
            </a:r>
          </a:p>
          <a:p>
            <a:pPr algn="just"/>
            <a:r>
              <a:rPr lang="en-US" sz="2800" dirty="0" smtClean="0"/>
              <a:t>The proposed safe </a:t>
            </a:r>
            <a:r>
              <a:rPr lang="en-US" sz="2800" dirty="0" err="1" smtClean="0"/>
              <a:t>harbours</a:t>
            </a:r>
            <a:r>
              <a:rPr lang="en-US" sz="2800" dirty="0" smtClean="0"/>
              <a:t> was determined for the selected NACE sectors (NACE A, C, F, G, J, L and M) and ranging 2-24</a:t>
            </a:r>
            <a:r>
              <a:rPr lang="cs-CZ" sz="2800" dirty="0" smtClean="0"/>
              <a:t>%.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 smtClean="0"/>
              <a:t>presents a few advantages for taxpayer and tax authorities.</a:t>
            </a:r>
            <a:endParaRPr lang="en-US" sz="2800" dirty="0" smtClean="0"/>
          </a:p>
          <a:p>
            <a:pPr algn="just">
              <a:buFontTx/>
              <a:buNone/>
            </a:pPr>
            <a:endParaRPr lang="cs-CZ" sz="2800" dirty="0" smtClean="0"/>
          </a:p>
          <a:p>
            <a:pPr algn="just">
              <a:buFontTx/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852738"/>
            <a:ext cx="8353425" cy="1800225"/>
          </a:xfrm>
        </p:spPr>
        <p:txBody>
          <a:bodyPr/>
          <a:lstStyle/>
          <a:p>
            <a:pPr algn="ctr" eaLnBrk="1" hangingPunct="1"/>
            <a:r>
              <a:rPr lang="cs-CZ" sz="3200" smtClean="0"/>
              <a:t>Thank you for your attention !!</a:t>
            </a:r>
            <a:br>
              <a:rPr lang="cs-CZ" sz="3200" smtClean="0"/>
            </a:br>
            <a:r>
              <a:rPr lang="cs-CZ" sz="3200" smtClean="0"/>
              <a:t/>
            </a:r>
            <a:br>
              <a:rPr lang="cs-CZ" sz="3200" smtClean="0"/>
            </a:br>
            <a:endParaRPr lang="en-US" sz="2000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859338" y="260350"/>
            <a:ext cx="403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b="1" dirty="0" smtClean="0">
                <a:solidFill>
                  <a:schemeClr val="bg1"/>
                </a:solidFill>
              </a:rPr>
              <a:t>13/10/2015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>
                <a:solidFill>
                  <a:schemeClr val="bg1"/>
                </a:solidFill>
              </a:rPr>
              <a:t>Brno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92150" y="4508500"/>
            <a:ext cx="7767638" cy="19446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46A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6A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7B3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r" eaLnBrk="1" hangingPunct="1">
              <a:defRPr/>
            </a:pP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Solilová and Nerudová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Department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of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Accounting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 and 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Taxes</a:t>
            </a:r>
            <a:endParaRPr lang="cs-CZ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r" eaLnBrk="1" hangingPunct="1">
              <a:defRPr/>
            </a:pP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danuse.nerudova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@</a:t>
            </a:r>
            <a:r>
              <a:rPr lang="cs-CZ" sz="2000" dirty="0" err="1" smtClean="0">
                <a:solidFill>
                  <a:schemeClr val="bg2">
                    <a:lumMod val="75000"/>
                  </a:schemeClr>
                </a:solidFill>
              </a:rPr>
              <a:t>mendelu.cz</a:t>
            </a: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bg2">
                    <a:lumMod val="75000"/>
                  </a:schemeClr>
                </a:solidFill>
              </a:rPr>
              <a:t>www.mendelu.cz</a:t>
            </a:r>
            <a:endParaRPr lang="en-US" sz="20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2390EF47-6FA5-48E5-8441-0DCE92038A11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920037" cy="442503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+mj-lt"/>
                <a:ea typeface="Times New Roman"/>
              </a:rPr>
              <a:t>to </a:t>
            </a:r>
            <a:r>
              <a:rPr lang="en-US" sz="2800" dirty="0">
                <a:latin typeface="+mj-lt"/>
                <a:ea typeface="Times New Roman"/>
              </a:rPr>
              <a:t>propose transfer pricing rules for SMEs in the context of their specificity in order to reflect sectoral and size-classes differences in the Czech Republic. </a:t>
            </a:r>
            <a:endParaRPr lang="en-US" sz="2800" dirty="0" smtClean="0">
              <a:latin typeface="+mj-lt"/>
            </a:endParaRPr>
          </a:p>
          <a:p>
            <a:pPr eaLnBrk="1" hangingPunct="1"/>
            <a:r>
              <a:rPr lang="en-US" sz="2800" dirty="0" smtClean="0"/>
              <a:t>the project GA CR No. </a:t>
            </a:r>
            <a:r>
              <a:rPr lang="cs-CZ" sz="2800" dirty="0" smtClean="0"/>
              <a:t>15-24867S</a:t>
            </a:r>
            <a:r>
              <a:rPr lang="en-US" sz="2800" dirty="0" smtClean="0"/>
              <a:t>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Aim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C6BD212B-D2F6-4687-A93E-F805BFB82746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920037" cy="48577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SME represent 99% of EU companies</a:t>
            </a:r>
          </a:p>
          <a:p>
            <a:pPr eaLnBrk="1" hangingPunct="1"/>
            <a:r>
              <a:rPr lang="en-US" sz="2800" dirty="0" smtClean="0"/>
              <a:t>Create </a:t>
            </a:r>
            <a:r>
              <a:rPr lang="en-US" sz="2800" dirty="0" smtClean="0"/>
              <a:t>5</a:t>
            </a:r>
            <a:r>
              <a:rPr lang="cs-CZ" sz="2800" dirty="0" smtClean="0"/>
              <a:t>5</a:t>
            </a:r>
            <a:r>
              <a:rPr lang="en-US" sz="2800" dirty="0" smtClean="0"/>
              <a:t>%</a:t>
            </a:r>
            <a:r>
              <a:rPr lang="cs-CZ" sz="2800" dirty="0" smtClean="0"/>
              <a:t>-75% </a:t>
            </a:r>
            <a:r>
              <a:rPr lang="en-US" sz="2800" dirty="0" smtClean="0"/>
              <a:t>of </a:t>
            </a:r>
            <a:r>
              <a:rPr lang="en-US" sz="2800" dirty="0" smtClean="0"/>
              <a:t>gross VA</a:t>
            </a:r>
          </a:p>
          <a:p>
            <a:pPr eaLnBrk="1" hangingPunct="1"/>
            <a:r>
              <a:rPr lang="en-US" sz="2800" dirty="0" smtClean="0"/>
              <a:t>89 mills jobs</a:t>
            </a:r>
          </a:p>
          <a:p>
            <a:pPr eaLnBrk="1" hangingPunct="1"/>
            <a:r>
              <a:rPr lang="en-US" sz="2800" dirty="0" smtClean="0"/>
              <a:t>Very low internalization (5% with foreign subs)</a:t>
            </a:r>
          </a:p>
          <a:p>
            <a:pPr eaLnBrk="1" hangingPunct="1"/>
            <a:r>
              <a:rPr lang="en-US" sz="2800" dirty="0" smtClean="0"/>
              <a:t>Obstacles</a:t>
            </a:r>
          </a:p>
          <a:p>
            <a:pPr eaLnBrk="1" hangingPunct="1"/>
            <a:r>
              <a:rPr lang="en-US" sz="2800" dirty="0" smtClean="0"/>
              <a:t>Not enough financial and human resources</a:t>
            </a:r>
          </a:p>
          <a:p>
            <a:pPr eaLnBrk="1" hangingPunct="1"/>
            <a:r>
              <a:rPr lang="en-US" sz="2800" dirty="0" smtClean="0"/>
              <a:t>Cannot bear the same administrative burden as LSEs</a:t>
            </a:r>
          </a:p>
          <a:p>
            <a:pPr eaLnBrk="1" hangingPunct="1"/>
            <a:r>
              <a:rPr lang="en-US" sz="2800" dirty="0" smtClean="0"/>
              <a:t>„one size </a:t>
            </a:r>
            <a:r>
              <a:rPr lang="en-US" sz="2800" dirty="0" smtClean="0"/>
              <a:t>fits </a:t>
            </a:r>
            <a:r>
              <a:rPr lang="en-US" sz="2800" dirty="0" smtClean="0"/>
              <a:t>all“ is not suitable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33D1930E-55D0-420A-8829-3377778B6D21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760"/>
            <a:ext cx="8136706" cy="5328592"/>
          </a:xfrm>
        </p:spPr>
        <p:txBody>
          <a:bodyPr/>
          <a:lstStyle/>
          <a:p>
            <a:r>
              <a:rPr lang="en-US" sz="2400" dirty="0" smtClean="0"/>
              <a:t>TP </a:t>
            </a:r>
            <a:r>
              <a:rPr lang="en-US" sz="2400" dirty="0" smtClean="0"/>
              <a:t>used as tax planning scheme – Swenson (2001); Bronson, Johnson and Sullivan (2010);  </a:t>
            </a:r>
            <a:r>
              <a:rPr lang="en-US" sz="2400" dirty="0" err="1" smtClean="0"/>
              <a:t>Tierny</a:t>
            </a:r>
            <a:r>
              <a:rPr lang="en-US" sz="2400" dirty="0" smtClean="0"/>
              <a:t>, De Grave, Moore, </a:t>
            </a:r>
            <a:r>
              <a:rPr lang="en-US" sz="2400" dirty="0" err="1" smtClean="0"/>
              <a:t>Vandervelden</a:t>
            </a:r>
            <a:r>
              <a:rPr lang="en-US" sz="2400" dirty="0" smtClean="0"/>
              <a:t>, </a:t>
            </a:r>
            <a:r>
              <a:rPr lang="en-US" sz="2400" dirty="0" err="1" smtClean="0"/>
              <a:t>Matiheu</a:t>
            </a:r>
            <a:r>
              <a:rPr lang="en-US" sz="2400" dirty="0" smtClean="0"/>
              <a:t> (2009)</a:t>
            </a:r>
          </a:p>
          <a:p>
            <a:r>
              <a:rPr lang="en-US" sz="2400" dirty="0" smtClean="0"/>
              <a:t>TP Guidelines (2010) – application of TP rules may be too complex for SMEs → </a:t>
            </a:r>
            <a:r>
              <a:rPr lang="en-US" sz="2400" dirty="0"/>
              <a:t>a project to improve the administrative aspects of transfer pricing and compliance issues </a:t>
            </a:r>
            <a:r>
              <a:rPr lang="cs-CZ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revision </a:t>
            </a:r>
            <a:r>
              <a:rPr lang="en-US" sz="2400" dirty="0" smtClean="0"/>
              <a:t>of Section E on Safe </a:t>
            </a:r>
            <a:r>
              <a:rPr lang="en-US" sz="2400" dirty="0" err="1" smtClean="0"/>
              <a:t>Harbo</a:t>
            </a:r>
            <a:r>
              <a:rPr lang="cs-CZ" sz="2400" dirty="0" smtClean="0"/>
              <a:t>u</a:t>
            </a:r>
            <a:r>
              <a:rPr lang="en-US" sz="2400" dirty="0" err="1" smtClean="0"/>
              <a:t>rs</a:t>
            </a:r>
            <a:endParaRPr lang="en-US" sz="2400" dirty="0" smtClean="0"/>
          </a:p>
          <a:p>
            <a:r>
              <a:rPr lang="en-US" sz="2400" dirty="0" smtClean="0"/>
              <a:t>Compliance costs of taxation  - Chittenden, </a:t>
            </a:r>
            <a:r>
              <a:rPr lang="en-US" sz="2400" dirty="0" err="1" smtClean="0"/>
              <a:t>Michaleas</a:t>
            </a:r>
            <a:r>
              <a:rPr lang="en-US" sz="2400" dirty="0" smtClean="0"/>
              <a:t>, </a:t>
            </a:r>
            <a:r>
              <a:rPr lang="en-US" sz="2400" dirty="0" err="1" smtClean="0"/>
              <a:t>Poutziouris</a:t>
            </a:r>
            <a:r>
              <a:rPr lang="en-US" sz="2400" dirty="0" smtClean="0"/>
              <a:t> (2000); </a:t>
            </a:r>
            <a:r>
              <a:rPr lang="en-US" sz="2400" dirty="0" err="1" smtClean="0"/>
              <a:t>Cresy</a:t>
            </a:r>
            <a:r>
              <a:rPr lang="en-US" sz="2400" dirty="0" smtClean="0"/>
              <a:t> (2000); </a:t>
            </a:r>
            <a:r>
              <a:rPr lang="en-US" sz="2400" dirty="0" err="1" smtClean="0"/>
              <a:t>Široký</a:t>
            </a:r>
            <a:r>
              <a:rPr lang="en-US" sz="2400" dirty="0" smtClean="0"/>
              <a:t> (1995); </a:t>
            </a:r>
            <a:r>
              <a:rPr lang="en-US" sz="2400" dirty="0" err="1" smtClean="0"/>
              <a:t>Nerudová</a:t>
            </a:r>
            <a:r>
              <a:rPr lang="en-US" sz="2400" dirty="0" smtClean="0"/>
              <a:t>, </a:t>
            </a:r>
            <a:r>
              <a:rPr lang="en-US" sz="2400" dirty="0" err="1" smtClean="0"/>
              <a:t>Boh</a:t>
            </a:r>
            <a:r>
              <a:rPr lang="cs-CZ" sz="2400" dirty="0" smtClean="0"/>
              <a:t>u</a:t>
            </a:r>
            <a:r>
              <a:rPr lang="en-US" sz="2400" dirty="0" err="1" smtClean="0"/>
              <a:t>šová</a:t>
            </a:r>
            <a:r>
              <a:rPr lang="en-US" sz="2400" dirty="0" smtClean="0"/>
              <a:t>, Svoboda a </a:t>
            </a:r>
            <a:r>
              <a:rPr lang="en-US" sz="2400" dirty="0" err="1" smtClean="0"/>
              <a:t>Široký</a:t>
            </a:r>
            <a:r>
              <a:rPr lang="en-US" sz="2400" dirty="0" smtClean="0"/>
              <a:t> (2009).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331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Theoretical Background</a:t>
            </a:r>
          </a:p>
        </p:txBody>
      </p:sp>
      <p:sp>
        <p:nvSpPr>
          <p:cNvPr id="7173" name="Šipka doprava 1"/>
          <p:cNvSpPr>
            <a:spLocks noChangeArrowheads="1"/>
          </p:cNvSpPr>
          <p:nvPr/>
        </p:nvSpPr>
        <p:spPr bwMode="auto">
          <a:xfrm>
            <a:off x="1187450" y="3644900"/>
            <a:ext cx="1655763" cy="792163"/>
          </a:xfrm>
          <a:prstGeom prst="rightArrow">
            <a:avLst>
              <a:gd name="adj1" fmla="val 50000"/>
              <a:gd name="adj2" fmla="val 49971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35836FCA-CA1F-45A7-B2D2-5388301BC30C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84976" cy="5544616"/>
          </a:xfrm>
        </p:spPr>
        <p:txBody>
          <a:bodyPr/>
          <a:lstStyle/>
          <a:p>
            <a:pPr algn="just"/>
            <a:r>
              <a:rPr lang="en-US" sz="2400" dirty="0" smtClean="0"/>
              <a:t>TP should reflect </a:t>
            </a:r>
            <a:r>
              <a:rPr lang="en-US" sz="2400" dirty="0" smtClean="0"/>
              <a:t>both functions performed, risk assumed, assets </a:t>
            </a:r>
            <a:r>
              <a:rPr lang="en-US" sz="2400" dirty="0" smtClean="0"/>
              <a:t>used and used </a:t>
            </a:r>
            <a:r>
              <a:rPr lang="en-US" sz="2400" dirty="0"/>
              <a:t>business model (manufacturer, distributor, services provider</a:t>
            </a:r>
            <a:r>
              <a:rPr lang="en-US" sz="2400" dirty="0" smtClean="0"/>
              <a:t>).</a:t>
            </a:r>
            <a:endParaRPr lang="cs-CZ" sz="2400" dirty="0" smtClean="0"/>
          </a:p>
          <a:p>
            <a:pPr algn="just"/>
            <a:r>
              <a:rPr lang="en-US" sz="2400" dirty="0" smtClean="0"/>
              <a:t>Dataset: two groups of SMEs from the Amadeus database:</a:t>
            </a:r>
          </a:p>
          <a:p>
            <a:pPr lvl="1" algn="just"/>
            <a:r>
              <a:rPr lang="en-US" sz="2000" dirty="0" smtClean="0"/>
              <a:t>SMEs (6,477 entities) with parent company in the Czech Republic and at least one subsidiary in Europe </a:t>
            </a:r>
            <a:r>
              <a:rPr lang="en-US" sz="2000" dirty="0" smtClean="0">
                <a:sym typeface="Wingdings" panose="05000000000000000000" pitchFamily="2" charset="2"/>
              </a:rPr>
              <a:t> selection of researched industry  NACE A, C, F, G, J, L and M</a:t>
            </a:r>
            <a:endParaRPr lang="en-US" sz="2000" dirty="0" smtClean="0"/>
          </a:p>
          <a:p>
            <a:pPr lvl="1" algn="just"/>
            <a:r>
              <a:rPr lang="en-US" sz="2000" dirty="0" smtClean="0"/>
              <a:t>Independent</a:t>
            </a:r>
            <a:r>
              <a:rPr lang="cs-CZ" sz="2000" dirty="0" smtClean="0"/>
              <a:t> </a:t>
            </a:r>
            <a:r>
              <a:rPr lang="en-US" sz="2000" dirty="0" smtClean="0"/>
              <a:t>SMEs (13,266 entities) from the selected NACE </a:t>
            </a:r>
            <a:r>
              <a:rPr lang="en-US" sz="2000" dirty="0" smtClean="0">
                <a:sym typeface="Wingdings" panose="05000000000000000000" pitchFamily="2" charset="2"/>
              </a:rPr>
              <a:t> analysis of indicator</a:t>
            </a:r>
            <a:r>
              <a:rPr lang="en-US" sz="2000" dirty="0" smtClean="0">
                <a:sym typeface="Wingdings" panose="05000000000000000000" pitchFamily="2" charset="2"/>
              </a:rPr>
              <a:t>s of profitability – PROFIT margin, EBIT margin</a:t>
            </a:r>
          </a:p>
          <a:p>
            <a:pPr marL="457200" lvl="1" indent="0" algn="just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i="1" dirty="0"/>
              <a:t>Profit or loss before taxation / Sales or Operating revenue * 100	  			</a:t>
            </a:r>
            <a:endParaRPr lang="cs-CZ" sz="2400" dirty="0"/>
          </a:p>
          <a:p>
            <a:pPr marL="0" indent="0">
              <a:buNone/>
            </a:pPr>
            <a:r>
              <a:rPr lang="en-US" sz="2400" i="1" dirty="0" smtClean="0"/>
              <a:t>Operating </a:t>
            </a:r>
            <a:r>
              <a:rPr lang="en-US" sz="2400" i="1" dirty="0"/>
              <a:t>profit or loss / Sales or Operating revenue * 100	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cs-CZ" sz="24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35836FCA-CA1F-45A7-B2D2-5388301BC30C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280400" cy="5400599"/>
          </a:xfrm>
        </p:spPr>
        <p:txBody>
          <a:bodyPr/>
          <a:lstStyle/>
          <a:p>
            <a:pPr algn="just"/>
            <a:r>
              <a:rPr lang="en-US" sz="2400" dirty="0" smtClean="0"/>
              <a:t>Determination </a:t>
            </a:r>
            <a:r>
              <a:rPr lang="en-US" sz="2400" dirty="0" smtClean="0"/>
              <a:t>of profit margins or ranges – crucial in </a:t>
            </a:r>
            <a:r>
              <a:rPr lang="en-US" sz="2400" dirty="0" smtClean="0"/>
              <a:t>TP</a:t>
            </a:r>
            <a:r>
              <a:rPr lang="cs-CZ" sz="2400" dirty="0" smtClean="0"/>
              <a:t>:</a:t>
            </a:r>
          </a:p>
          <a:p>
            <a:pPr lvl="1" algn="just"/>
            <a:r>
              <a:rPr lang="en-US" sz="2000" dirty="0" smtClean="0"/>
              <a:t>Interquartile change </a:t>
            </a:r>
            <a:r>
              <a:rPr lang="en-US" sz="2000" dirty="0" smtClean="0"/>
              <a:t>– 25th to 75th </a:t>
            </a:r>
            <a:r>
              <a:rPr lang="en-US" sz="2000" dirty="0" smtClean="0"/>
              <a:t>percentile</a:t>
            </a:r>
            <a:endParaRPr lang="cs-CZ" sz="2000" dirty="0" smtClean="0"/>
          </a:p>
          <a:p>
            <a:pPr lvl="1" algn="just"/>
            <a:r>
              <a:rPr lang="cs-CZ" sz="2000" dirty="0"/>
              <a:t>1</a:t>
            </a:r>
            <a:r>
              <a:rPr lang="cs-CZ" sz="2000" dirty="0" smtClean="0"/>
              <a:t>0 – 90 percentile</a:t>
            </a:r>
            <a:endParaRPr lang="cs-CZ" sz="2000" dirty="0"/>
          </a:p>
          <a:p>
            <a:pPr lvl="1" algn="just"/>
            <a:r>
              <a:rPr lang="cs-CZ" sz="2000" dirty="0" smtClean="0"/>
              <a:t>Period 2012-2014</a:t>
            </a:r>
          </a:p>
          <a:p>
            <a:pPr algn="just"/>
            <a:r>
              <a:rPr lang="en-US" sz="2400" dirty="0" smtClean="0"/>
              <a:t>Proposal of SME-specific transfer pricing rule </a:t>
            </a:r>
            <a:r>
              <a:rPr lang="en-US" sz="2400" dirty="0" smtClean="0">
                <a:sym typeface="Wingdings" panose="05000000000000000000" pitchFamily="2" charset="2"/>
              </a:rPr>
              <a:t> safe </a:t>
            </a:r>
            <a:r>
              <a:rPr lang="en-US" sz="2400" dirty="0" err="1" smtClean="0">
                <a:sym typeface="Wingdings" panose="05000000000000000000" pitchFamily="2" charset="2"/>
              </a:rPr>
              <a:t>harbour</a:t>
            </a:r>
            <a:r>
              <a:rPr lang="en-US" sz="2400" dirty="0" smtClean="0">
                <a:sym typeface="Wingdings" panose="05000000000000000000" pitchFamily="2" charset="2"/>
              </a:rPr>
              <a:t>:</a:t>
            </a:r>
          </a:p>
          <a:p>
            <a:pPr lvl="1" algn="just"/>
            <a:r>
              <a:rPr lang="en-US" sz="2000" dirty="0" smtClean="0">
                <a:sym typeface="Wingdings" panose="05000000000000000000" pitchFamily="2" charset="2"/>
              </a:rPr>
              <a:t>Selected NACE</a:t>
            </a:r>
          </a:p>
          <a:p>
            <a:pPr lvl="1" algn="just"/>
            <a:r>
              <a:rPr lang="cs-CZ" sz="2000" dirty="0" smtClean="0"/>
              <a:t>EU JTPF </a:t>
            </a:r>
            <a:r>
              <a:rPr lang="en-US" sz="2000" dirty="0" smtClean="0"/>
              <a:t>Guidelines </a:t>
            </a:r>
            <a:r>
              <a:rPr lang="en-US" sz="2000" dirty="0"/>
              <a:t>on Low Value Adding Intra-Group </a:t>
            </a:r>
            <a:r>
              <a:rPr lang="en-US" sz="2000" dirty="0" smtClean="0"/>
              <a:t>Services</a:t>
            </a:r>
            <a:r>
              <a:rPr lang="cs-CZ" sz="2000" dirty="0" smtClean="0"/>
              <a:t> (3-10%)</a:t>
            </a:r>
          </a:p>
          <a:p>
            <a:pPr lvl="1" algn="just"/>
            <a:r>
              <a:rPr lang="en-US" sz="2000" dirty="0" smtClean="0"/>
              <a:t>the </a:t>
            </a:r>
            <a:r>
              <a:rPr lang="en-US" sz="2000" dirty="0"/>
              <a:t>proposed modifications to chapter VII of the OECD TP Guidelines relating to low value-adding intra-group services based on the BEPS action </a:t>
            </a:r>
            <a:r>
              <a:rPr lang="en-US" sz="2000" dirty="0" smtClean="0"/>
              <a:t>10</a:t>
            </a:r>
            <a:r>
              <a:rPr lang="cs-CZ" sz="2000" dirty="0" smtClean="0"/>
              <a:t> (2-5%)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endParaRPr lang="cs-CZ" sz="2000" dirty="0" smtClean="0"/>
          </a:p>
          <a:p>
            <a:pPr lvl="1" algn="just"/>
            <a:r>
              <a:rPr lang="en-US" sz="2000" dirty="0" smtClean="0"/>
              <a:t>Czech </a:t>
            </a:r>
            <a:r>
              <a:rPr lang="en-US" sz="2000" dirty="0"/>
              <a:t>government Decree No. D-10 about low value-adding intra-group services </a:t>
            </a:r>
            <a:r>
              <a:rPr lang="cs-CZ" sz="2000" dirty="0" smtClean="0"/>
              <a:t>(3-7%)</a:t>
            </a:r>
            <a:endParaRPr lang="cs-CZ" sz="2000" dirty="0" smtClean="0"/>
          </a:p>
          <a:p>
            <a:pPr algn="just"/>
            <a:endParaRPr lang="cs-CZ" sz="2400" dirty="0" smtClean="0"/>
          </a:p>
          <a:p>
            <a:pPr algn="just"/>
            <a:endParaRPr lang="en-US" sz="2400" dirty="0" smtClean="0"/>
          </a:p>
          <a:p>
            <a:pPr algn="just"/>
            <a:endParaRPr lang="cs-CZ" sz="24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r>
              <a:rPr lang="cs-CZ" smtClean="0"/>
              <a:t> </a:t>
            </a:r>
            <a:fld id="{AE6F26D5-573B-4188-B026-58062B12CACD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Results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4" y="1412776"/>
            <a:ext cx="826461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8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69937"/>
            <a:ext cx="6960815" cy="595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2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page </a:t>
            </a:r>
            <a:r>
              <a:rPr lang="cs-CZ" smtClean="0">
                <a:solidFill>
                  <a:srgbClr val="FFFFFF"/>
                </a:solidFill>
              </a:rPr>
              <a:t> </a:t>
            </a:r>
            <a:fld id="{AE6F26D5-573B-4188-B026-58062B12CACD}" type="slidenum">
              <a:rPr lang="cs-CZ" smtClean="0">
                <a:solidFill>
                  <a:srgbClr val="FFFFFF"/>
                </a:solidFill>
              </a:rPr>
              <a:pPr/>
              <a:t>9</a:t>
            </a:fld>
            <a:endParaRPr lang="cs-CZ" smtClean="0">
              <a:solidFill>
                <a:srgbClr val="FFFFFF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6035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</a:rPr>
              <a:t>Results</a:t>
            </a:r>
            <a:endParaRPr lang="en-US" sz="2000" b="1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9" y="980728"/>
            <a:ext cx="7786371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8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642</Words>
  <Application>Microsoft Office PowerPoint</Application>
  <PresentationFormat>Předvádění na obrazovce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 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Safe harbours</vt:lpstr>
      <vt:lpstr>Prezentace aplikace PowerPoint</vt:lpstr>
      <vt:lpstr>Prezentace aplikace PowerPoint</vt:lpstr>
      <vt:lpstr>Thank you for your attention !!  </vt:lpstr>
    </vt:vector>
  </TitlesOfParts>
  <Company>MZLU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František Dařena</dc:creator>
  <cp:lastModifiedBy>Veronika</cp:lastModifiedBy>
  <cp:revision>76</cp:revision>
  <dcterms:created xsi:type="dcterms:W3CDTF">2008-02-12T13:47:14Z</dcterms:created>
  <dcterms:modified xsi:type="dcterms:W3CDTF">2015-10-12T12:42:50Z</dcterms:modified>
</cp:coreProperties>
</file>