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5" autoAdjust="0"/>
    <p:restoredTop sz="94718" autoAdjust="0"/>
  </p:normalViewPr>
  <p:slideViewPr>
    <p:cSldViewPr>
      <p:cViewPr varScale="1">
        <p:scale>
          <a:sx n="76" d="100"/>
          <a:sy n="76" d="100"/>
        </p:scale>
        <p:origin x="-432" y="-72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2832"/>
        <p:guide pos="336"/>
        <p:guide pos="5424"/>
        <p:guide pos="2928"/>
        <p:guide pos="1968"/>
        <p:guide pos="2070"/>
        <p:guide pos="3792"/>
        <p:guide pos="1104"/>
        <p:guide pos="4656"/>
        <p:guide pos="4560"/>
        <p:guide pos="3696"/>
        <p:guide pos="1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05CFF-548C-4E04-B325-CF1209D66BDC}" type="datetimeFigureOut">
              <a:rPr lang="cs-CZ" smtClean="0">
                <a:latin typeface="Arial" pitchFamily="34" charset="0"/>
                <a:cs typeface="Arial" pitchFamily="34" charset="0"/>
              </a:rPr>
              <a:pPr/>
              <a:t>14.5.2013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90EF7-3E10-491C-87C2-59674BB3AAF6}" type="slidenum">
              <a:rPr lang="cs-CZ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5EFB8DA3-BCA9-4B7D-B50D-14F47506B614}" type="datetimeFigureOut">
              <a:rPr lang="cs-CZ" smtClean="0"/>
              <a:pPr/>
              <a:t>14.5.2013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F07B8F03-BC93-4120-96CA-A36DF640BE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149A644-E929-4C3E-8683-502D027ED239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E0BD6C4-E073-45DC-AF17-F664F407BE5D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519BC2B-B0CE-40D8-826C-6574393D8B00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Click to edit Master subtitle style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EFDDBCD-73DD-4F46-8411-6953A191EA99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11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edit Master subtitle style</a:t>
            </a:r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CC0AD72-4ACD-479D-BCF0-D702B275EB39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edit Master subtitle style</a:t>
            </a: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3A49BB-F921-4852-A6F6-0F4EB68ED0DD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096257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noProof="0" smtClean="0"/>
              <a:t>Click icon to add picture</a:t>
            </a:r>
            <a:endParaRPr lang="cs-CZ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489086" y="2901697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grpSp>
        <p:nvGrpSpPr>
          <p:cNvPr id="96" name="Group 32"/>
          <p:cNvGrpSpPr/>
          <p:nvPr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noProof="0" smtClean="0"/>
              <a:t>Click icon to add picture</a:t>
            </a:r>
            <a:endParaRPr lang="cs-CZ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32" name="PwCFirm"/>
          <p:cNvSpPr txBox="1"/>
          <p:nvPr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5D4C6CC-F6A8-4F7D-B8C2-628C78915495}" type="datetime1">
              <a:rPr lang="cs-CZ" smtClean="0"/>
              <a:pPr/>
              <a:t>14.5.2013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1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noProof="0" smtClean="0"/>
              <a:t>Add legal and copyright disclaimers here.</a:t>
            </a:r>
            <a:endParaRPr lang="cs-CZ" noProof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F674138-51F1-48F4-AEAC-4C68A7D5713E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339AAF4-7B61-45E2-A51C-8894D33E7E75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72E8D7-9696-4CFA-95B3-E745D70BA83B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75B6302-6C1D-4804-9204-EC9629494E41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F68DCB1-A143-4108-A1AE-B01CD6F042A0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1" smtClean="0"/>
              <a:t>Click to edit Master title style</a:t>
            </a:r>
            <a:endParaRPr lang="cs-CZ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cs-CZ" noProof="1" smtClean="0"/>
              <a:t>Click to edit Master text styles</a:t>
            </a:r>
          </a:p>
          <a:p>
            <a:pPr lvl="1"/>
            <a:r>
              <a:rPr lang="cs-CZ" noProof="1" smtClean="0"/>
              <a:t>Second level</a:t>
            </a:r>
          </a:p>
          <a:p>
            <a:pPr lvl="2"/>
            <a:r>
              <a:rPr lang="cs-CZ" noProof="1" smtClean="0"/>
              <a:t>Third level</a:t>
            </a:r>
          </a:p>
          <a:p>
            <a:pPr lvl="3"/>
            <a:r>
              <a:rPr lang="cs-CZ" noProof="1" smtClean="0"/>
              <a:t>Fourth level</a:t>
            </a:r>
          </a:p>
          <a:p>
            <a:pPr lvl="4"/>
            <a:r>
              <a:rPr lang="cs-CZ" noProof="1" smtClean="0"/>
              <a:t>Fifth level</a:t>
            </a:r>
            <a:endParaRPr lang="cs-CZ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1" smtClean="0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51BE14A-20B3-411C-BAA8-7893B890DC3C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9CFD755-80D7-4C51-BB5F-EF21C8370E45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11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cs-CZ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cs-CZ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noProof="0" smtClean="0"/>
              <a:t>Click to edit</a:t>
            </a:r>
            <a:br>
              <a:rPr lang="cs-CZ" noProof="0" smtClean="0"/>
            </a:br>
            <a:r>
              <a:rPr lang="cs-CZ" noProof="0" smtClean="0"/>
              <a:t>Master title style</a:t>
            </a:r>
            <a:endParaRPr lang="cs-CZ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8ECDED5-CF27-4BC1-8B8D-0885477984E1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</a:t>
            </a:r>
            <a:r>
              <a:rPr lang="cs-CZ" dirty="0" err="1" smtClean="0"/>
              <a:t>zinárodní</a:t>
            </a:r>
            <a:r>
              <a:rPr lang="cs-CZ" dirty="0" smtClean="0"/>
              <a:t> pronájem</a:t>
            </a:r>
            <a:br>
              <a:rPr lang="cs-CZ" dirty="0" smtClean="0"/>
            </a:br>
            <a:r>
              <a:rPr lang="cs-CZ" dirty="0" smtClean="0"/>
              <a:t> pracovní síly</a:t>
            </a:r>
            <a:endParaRPr lang="cs-CZ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 smtClean="0"/>
              <a:t>Praktické problémy</a:t>
            </a:r>
            <a:endParaRPr lang="en-US" sz="2400" dirty="0" smtClean="0"/>
          </a:p>
          <a:p>
            <a:endParaRPr lang="en-US" dirty="0" smtClean="0"/>
          </a:p>
          <a:p>
            <a:r>
              <a:rPr lang="cs-CZ" dirty="0" smtClean="0"/>
              <a:t>únor 2013</a:t>
            </a:r>
            <a:endParaRPr lang="en-US" dirty="0" smtClean="0"/>
          </a:p>
          <a:p>
            <a:endParaRPr lang="cs-CZ" sz="2800" dirty="0" smtClean="0"/>
          </a:p>
          <a:p>
            <a:endParaRPr lang="en-US" sz="2800" dirty="0" smtClean="0"/>
          </a:p>
          <a:p>
            <a:r>
              <a:rPr lang="cs-CZ" sz="2000" dirty="0" smtClean="0"/>
              <a:t>Tomáš </a:t>
            </a:r>
            <a:r>
              <a:rPr lang="cs-CZ" sz="2000" dirty="0" err="1" smtClean="0"/>
              <a:t>Hunal</a:t>
            </a:r>
            <a:r>
              <a:rPr lang="cs-CZ" sz="2000" dirty="0" smtClean="0"/>
              <a:t>   / </a:t>
            </a:r>
            <a:r>
              <a:rPr lang="cs-CZ" sz="2000" dirty="0" err="1" smtClean="0"/>
              <a:t>PwC</a:t>
            </a:r>
            <a:endParaRPr lang="en-US" sz="2000" dirty="0" smtClean="0"/>
          </a:p>
          <a:p>
            <a:r>
              <a:rPr lang="en-US" sz="2000" dirty="0" smtClean="0"/>
              <a:t>Petra </a:t>
            </a:r>
            <a:r>
              <a:rPr lang="en-US" sz="2000" dirty="0" err="1" smtClean="0"/>
              <a:t>Bobkov</a:t>
            </a:r>
            <a:r>
              <a:rPr lang="cs-CZ" sz="2000" dirty="0" smtClean="0"/>
              <a:t>á / </a:t>
            </a:r>
            <a:r>
              <a:rPr lang="cs-CZ" sz="2000" dirty="0" err="1" smtClean="0"/>
              <a:t>PwC</a:t>
            </a:r>
            <a:endParaRPr lang="en-US" sz="2000" dirty="0" smtClean="0"/>
          </a:p>
          <a:p>
            <a:endParaRPr lang="cs-CZ" sz="2800" dirty="0" smtClean="0"/>
          </a:p>
          <a:p>
            <a:endParaRPr lang="cs-C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smtClean="0"/>
              <a:t>www.pwc.com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</a:t>
            </a:r>
            <a:br>
              <a:rPr lang="cs-CZ" dirty="0" smtClean="0"/>
            </a:br>
            <a:endParaRPr lang="cs-CZ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1800" dirty="0" smtClean="0"/>
              <a:t>Zahraniční pracovníci vykonávající práci na území ČR </a:t>
            </a:r>
            <a:r>
              <a:rPr lang="en-US" sz="1800" dirty="0" smtClean="0"/>
              <a:t>-   </a:t>
            </a:r>
            <a:r>
              <a:rPr lang="cs-CZ" sz="1800" dirty="0" smtClean="0"/>
              <a:t>pro českou společnost - odměňováni ze zahraničí</a:t>
            </a:r>
          </a:p>
          <a:p>
            <a:endParaRPr lang="cs-CZ" sz="1800" dirty="0" smtClean="0"/>
          </a:p>
          <a:p>
            <a:pPr>
              <a:buFont typeface="Arial" pitchFamily="34" charset="0"/>
              <a:buChar char="•"/>
            </a:pPr>
            <a:r>
              <a:rPr lang="cs-CZ" sz="1800" dirty="0" smtClean="0"/>
              <a:t>Česká společnost (uživatel / ekonomický zaměstnavatel) vede mzdovou evidenci – odvod záloh na daň ze závislé činnosti vázán na fakturaci / účtování o závazku</a:t>
            </a:r>
          </a:p>
          <a:p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cs-CZ" sz="1800" dirty="0" smtClean="0"/>
              <a:t>Příjem ekonomického zaměstnance stanoven §6 odst. 2 ZDP</a:t>
            </a:r>
            <a:r>
              <a:rPr lang="en-US" sz="1800" dirty="0" smtClean="0"/>
              <a:t> - </a:t>
            </a:r>
            <a:r>
              <a:rPr lang="cs-CZ" sz="1800" dirty="0" smtClean="0"/>
              <a:t>na </a:t>
            </a:r>
            <a:r>
              <a:rPr lang="en-US" sz="1800" dirty="0" smtClean="0"/>
              <a:t>p</a:t>
            </a:r>
            <a:r>
              <a:rPr lang="cs-CZ" sz="1800" dirty="0" err="1" smtClean="0"/>
              <a:t>říjem</a:t>
            </a:r>
            <a:r>
              <a:rPr lang="cs-CZ" sz="1800" dirty="0" smtClean="0"/>
              <a:t> od zahraničního zaměstnavatele je pohlíženo jako na příjem od české společnosti (uživatele / ekonomického zaměstnavatele)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C9D429-1830-47A2-8BDF-404797B3831D}" type="datetime1">
              <a:rPr lang="cs-CZ" smtClean="0"/>
              <a:pPr/>
              <a:t>14.5.2013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Dosavadní postup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1600" u="sng" dirty="0" smtClean="0"/>
              <a:t>Vedení mzdové evidence českou společností </a:t>
            </a:r>
            <a:r>
              <a:rPr lang="cs-CZ" sz="1600" dirty="0" smtClean="0"/>
              <a:t>- dle dostupnosti informací a v návaznosti na § 6 odst. 2 ZDP je za příjem pracovníků považováno:</a:t>
            </a:r>
          </a:p>
          <a:p>
            <a:pPr lvl="2"/>
            <a:r>
              <a:rPr lang="cs-CZ" sz="1600" dirty="0" smtClean="0"/>
              <a:t>skutečná mzda</a:t>
            </a:r>
          </a:p>
          <a:p>
            <a:pPr lvl="2"/>
            <a:r>
              <a:rPr lang="cs-CZ" sz="1600" dirty="0" smtClean="0"/>
              <a:t>60% úhrady do zahraničí (fakturace)</a:t>
            </a:r>
          </a:p>
          <a:p>
            <a:pPr lvl="2"/>
            <a:r>
              <a:rPr lang="cs-CZ" sz="1600" dirty="0" smtClean="0"/>
              <a:t>částka celkové úhrady do zahraničí (celková faktura)</a:t>
            </a:r>
            <a:endParaRPr lang="en-US" sz="1600" dirty="0" smtClean="0"/>
          </a:p>
          <a:p>
            <a:pPr lvl="2">
              <a:buNone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u="sng" dirty="0" smtClean="0"/>
              <a:t>Podání českého daňového přiznání zahraničním pracovníkem </a:t>
            </a:r>
            <a:r>
              <a:rPr lang="cs-CZ" sz="1600" dirty="0" smtClean="0"/>
              <a:t>– různé důvody:</a:t>
            </a:r>
          </a:p>
          <a:p>
            <a:pPr lvl="2"/>
            <a:r>
              <a:rPr lang="cs-CZ" sz="1600" dirty="0" err="1" smtClean="0"/>
              <a:t>přefakturace</a:t>
            </a:r>
            <a:r>
              <a:rPr lang="cs-CZ" sz="1600" dirty="0" smtClean="0"/>
              <a:t> / </a:t>
            </a:r>
            <a:r>
              <a:rPr lang="cs-CZ" sz="1600" dirty="0" err="1" smtClean="0"/>
              <a:t>podfakturace</a:t>
            </a:r>
            <a:endParaRPr lang="cs-CZ" sz="1600" dirty="0" smtClean="0"/>
          </a:p>
          <a:p>
            <a:pPr lvl="2"/>
            <a:r>
              <a:rPr lang="cs-CZ" sz="1600" dirty="0" smtClean="0"/>
              <a:t>nulová fakturace</a:t>
            </a:r>
          </a:p>
          <a:p>
            <a:pPr lvl="2"/>
            <a:r>
              <a:rPr lang="cs-CZ" sz="1600" dirty="0" smtClean="0"/>
              <a:t>odvod záloh na daň z příjmů ze závislé činnosti z fikce 60% úhrady do zahraničí či z částek, které nepředstavují příjem pracovníka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Česká společnost plní povinnost odvodu záloh na daň </a:t>
            </a:r>
            <a:r>
              <a:rPr lang="en-US" sz="1600" dirty="0" smtClean="0"/>
              <a:t>=&gt;</a:t>
            </a:r>
            <a:r>
              <a:rPr lang="cs-CZ" sz="1600" dirty="0" smtClean="0"/>
              <a:t> pracovník    v rámci daňového přiznání „narovná“ zdanění svých skutečných příjmů</a:t>
            </a:r>
          </a:p>
          <a:p>
            <a:endParaRPr lang="cs-CZ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7EFC6B8-7873-4889-B662-20E1DF1950FF}" type="datetime1">
              <a:rPr lang="cs-CZ" smtClean="0"/>
              <a:pPr/>
              <a:t>14.5.2013</a:t>
            </a:fld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postup FÚ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1800" dirty="0" smtClean="0"/>
              <a:t>Výzvy v souvislosti s daňovými přiznáními pronajatých zaměstnanců na doložení „Potvrzení o příjmech“ dle § 38j odst. 3 ZDP</a:t>
            </a:r>
          </a:p>
          <a:p>
            <a:endParaRPr lang="cs-CZ" sz="1800" dirty="0" smtClean="0"/>
          </a:p>
          <a:p>
            <a:pPr>
              <a:buFont typeface="Arial" pitchFamily="34" charset="0"/>
              <a:buChar char="•"/>
            </a:pPr>
            <a:r>
              <a:rPr lang="cs-CZ" sz="1800" dirty="0" smtClean="0"/>
              <a:t>Zamítnutí Potvrzení o příjmech vystavených zahraničním zaměstnavatelem (skutečné příjmy)</a:t>
            </a:r>
          </a:p>
          <a:p>
            <a:endParaRPr lang="cs-CZ" sz="1800" dirty="0" smtClean="0"/>
          </a:p>
          <a:p>
            <a:pPr>
              <a:buFont typeface="Arial" pitchFamily="34" charset="0"/>
              <a:buChar char="•"/>
            </a:pPr>
            <a:r>
              <a:rPr lang="cs-CZ" sz="1800" dirty="0" smtClean="0"/>
              <a:t>Vyměření daňové povinnosti ze mzdového listu vedeného českou společností (bez ohledu na to, co částky na mzdovém listu pracovníků představují)</a:t>
            </a:r>
          </a:p>
          <a:p>
            <a:endParaRPr lang="cs-CZ" sz="1800" dirty="0" smtClean="0"/>
          </a:p>
          <a:p>
            <a:pPr>
              <a:buFont typeface="Arial" pitchFamily="34" charset="0"/>
              <a:buChar char="•"/>
            </a:pPr>
            <a:r>
              <a:rPr lang="cs-CZ" sz="1800" dirty="0" smtClean="0"/>
              <a:t>Výsledkem je zdanění částek odlišujících se od skutečného příjmu zahraničních pracovníků (kromě situace, kdy česká mzdová evidence reflektuje skutečné příjmy zahraničních pracovníků)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F2CC52-B47D-4437-8B42-2D475456BD2E}" type="datetime1">
              <a:rPr lang="cs-CZ" smtClean="0"/>
              <a:pPr/>
              <a:t>14.5.2013</a:t>
            </a:fld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postup FÚ - argumentace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1600" dirty="0" smtClean="0"/>
              <a:t>§ 6 odst. 2 ZDP definuje jednoznačně postup stanovení příjmů „pronajatého“ zaměstnance</a:t>
            </a:r>
          </a:p>
          <a:p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§ 6 odst. 2 ZDP stanoví příjem poplatníka jak pro odvodovou povinnost plátce (české společnosti), tak pro pracovníka jako poplatníka daně z příjmů fyzických osob</a:t>
            </a:r>
          </a:p>
          <a:p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Žádné jiné ustanovení ZDP neumožňuje pracovníkovi zdanit příjmy vyplacené mu zahraničním zaměstnavatelem</a:t>
            </a:r>
          </a:p>
          <a:p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Pro účely zdanění......není rozhodné, jaký byl reálný příjem poplatníka, ale jaká výše příjmu mu byla zúčtována (uživatelem)</a:t>
            </a:r>
          </a:p>
          <a:p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Český ekonomický zaměstnavatel je povinen vystavit doklad o údajích uvedených na mzdovém listu, které jsou rozhodné pro výpočet základu daně, </a:t>
            </a:r>
            <a:r>
              <a:rPr lang="cs-CZ" sz="1600" dirty="0" err="1" smtClean="0"/>
              <a:t>daně</a:t>
            </a:r>
            <a:r>
              <a:rPr lang="cs-CZ" sz="1600" dirty="0" smtClean="0"/>
              <a:t> a záloh.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12ADCB-51BE-4513-8E2D-504045443A03}" type="datetime1">
              <a:rPr lang="cs-CZ" smtClean="0"/>
              <a:pPr/>
              <a:t>14.5.2013</a:t>
            </a:fld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postup FÚ - dopady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1600" dirty="0" smtClean="0"/>
              <a:t>Výsledkem je zdanění částek:</a:t>
            </a:r>
          </a:p>
          <a:p>
            <a:pPr marL="342900" lvl="1" indent="-342900">
              <a:buNone/>
            </a:pPr>
            <a:r>
              <a:rPr lang="cs-CZ" sz="1600" dirty="0" smtClean="0"/>
              <a:t>	- </a:t>
            </a:r>
            <a:r>
              <a:rPr lang="cs-CZ" sz="1600" u="sng" dirty="0" smtClean="0"/>
              <a:t>vyšších</a:t>
            </a:r>
            <a:r>
              <a:rPr lang="cs-CZ" sz="1600" dirty="0" smtClean="0"/>
              <a:t> (zdanění částek nepředstavujících pro srovnatelné zaměstnance zdanitelný příjem)</a:t>
            </a:r>
          </a:p>
          <a:p>
            <a:pPr marL="342900" lvl="1" indent="-342900">
              <a:buNone/>
            </a:pPr>
            <a:r>
              <a:rPr lang="cs-CZ" sz="1600" dirty="0" smtClean="0"/>
              <a:t>	- </a:t>
            </a:r>
            <a:r>
              <a:rPr lang="cs-CZ" sz="1600" u="sng" dirty="0" smtClean="0"/>
              <a:t>nižších</a:t>
            </a:r>
            <a:r>
              <a:rPr lang="cs-CZ" sz="1600" dirty="0" smtClean="0"/>
              <a:t> (nedostatečné zdanění příjmů – vazba na zdroj příjmů §22 ZDP)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Diskriminace oproti českým zaměstnancům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Zdanění částek nepředstavujících zvýšení majetku poplatníka</a:t>
            </a:r>
          </a:p>
          <a:p>
            <a:endParaRPr lang="en-US" sz="1600" dirty="0" smtClean="0"/>
          </a:p>
          <a:p>
            <a:r>
              <a:rPr lang="en-US" sz="1600" dirty="0" smtClean="0"/>
              <a:t>Me</a:t>
            </a:r>
            <a:r>
              <a:rPr lang="cs-CZ" sz="1600" dirty="0" err="1" smtClean="0"/>
              <a:t>zinárodní</a:t>
            </a:r>
            <a:r>
              <a:rPr lang="cs-CZ" sz="1600" dirty="0" smtClean="0"/>
              <a:t> prvek: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Dopady do zabránění dvojího zdanění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Usnesení NSS – 1 </a:t>
            </a:r>
            <a:r>
              <a:rPr lang="cs-CZ" sz="1600" dirty="0" err="1" smtClean="0"/>
              <a:t>Afs</a:t>
            </a:r>
            <a:r>
              <a:rPr lang="cs-CZ" sz="1600" dirty="0" smtClean="0"/>
              <a:t> 38/2012 – 53</a:t>
            </a:r>
          </a:p>
          <a:p>
            <a:pPr marL="342900" lvl="1" indent="-342900">
              <a:buNone/>
            </a:pPr>
            <a:r>
              <a:rPr lang="cs-CZ" sz="1600" dirty="0" smtClean="0"/>
              <a:t>	- předložení 3 předběžných otázek Evropskému soudnímu dvoru v oblastech odvodové povinnosti uživatele a zdanění zaměstnanců fikcí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36CFE9A-96BD-489B-940F-82E07451FED2}" type="datetime1">
              <a:rPr lang="cs-CZ" smtClean="0"/>
              <a:pPr/>
              <a:t>14.5.2013</a:t>
            </a:fld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4572000"/>
            <a:ext cx="4800600" cy="2057400"/>
          </a:xfrm>
        </p:spPr>
        <p:txBody>
          <a:bodyPr/>
          <a:lstStyle/>
          <a:p>
            <a:r>
              <a:rPr lang="cs-CZ" dirty="0" smtClean="0"/>
              <a:t>Informace obsažené v této publikaci mají obecný charakter a neslouží jako zdroj odborného poradenství. Nedoporučujeme, abyste na základě těchto informací podnikali konkrétní kroky bez dodatečné odborné konzultace. Neposkytujeme žádná prohlášení ani záruky (výslovné ani učiněné mlčky), pokud jde o úplnost a přesnost informací obsažených v této publikaci</a:t>
            </a:r>
            <a:r>
              <a:rPr lang="cs-CZ" smtClean="0"/>
              <a:t>. PricewaterhouseCoopers Česká </a:t>
            </a:r>
            <a:r>
              <a:rPr lang="cs-CZ" dirty="0" smtClean="0"/>
              <a:t>republika, s.r.o., její členové, zaměstnanci a spolupracovníci, v rozsahu povoleném příslušnými právními předpisy, neodpovídají za jakékoliv následky způsobené případným jednáním, zdržením se jednání, spoléháním se na informace obsažené v této publikaci či jakýmkoliv rozhodnutím učiněným na základě informací v této publikaci. </a:t>
            </a:r>
          </a:p>
          <a:p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© 2013 PricewaterhouseCoopers Česká republika, s.r.o. Všechna práva vyhrazena. </a:t>
            </a:r>
            <a:r>
              <a:rPr lang="cs-CZ" dirty="0" smtClean="0"/>
              <a:t>“</a:t>
            </a:r>
            <a:r>
              <a:rPr lang="cs-CZ" dirty="0" err="1" smtClean="0"/>
              <a:t>PwC</a:t>
            </a:r>
            <a:r>
              <a:rPr lang="cs-CZ" dirty="0" smtClean="0"/>
              <a:t>” je značka, pod níž členské společnosti PricewaterhouseCoopers </a:t>
            </a:r>
            <a:r>
              <a:rPr lang="cs-CZ" dirty="0" err="1" smtClean="0"/>
              <a:t>International</a:t>
            </a:r>
            <a:r>
              <a:rPr lang="cs-CZ" dirty="0" smtClean="0"/>
              <a:t> Limited (</a:t>
            </a:r>
            <a:r>
              <a:rPr lang="cs-CZ" dirty="0" err="1" smtClean="0"/>
              <a:t>PwCIL</a:t>
            </a:r>
            <a:r>
              <a:rPr lang="cs-CZ" dirty="0" smtClean="0"/>
              <a:t>) podnikají a poskytují své služby. Společně tvoří světovou síť společností </a:t>
            </a:r>
            <a:r>
              <a:rPr lang="cs-CZ" dirty="0" err="1" smtClean="0"/>
              <a:t>PwC</a:t>
            </a:r>
            <a:r>
              <a:rPr lang="cs-CZ" dirty="0" smtClean="0"/>
              <a:t>. Každá společnost je samostatným právním subjektem a jednotlivé společnosti nezastupují síť </a:t>
            </a:r>
            <a:r>
              <a:rPr lang="cs-CZ" dirty="0" err="1" smtClean="0"/>
              <a:t>PwCIL</a:t>
            </a:r>
            <a:r>
              <a:rPr lang="cs-CZ" dirty="0" smtClean="0"/>
              <a:t> ani žádnou jinou členskou společnost. </a:t>
            </a:r>
            <a:r>
              <a:rPr lang="cs-CZ" dirty="0" err="1" smtClean="0"/>
              <a:t>PwCIL</a:t>
            </a:r>
            <a:r>
              <a:rPr lang="cs-CZ" dirty="0" smtClean="0"/>
              <a:t> neposkytuje žádné služby klientům. </a:t>
            </a:r>
            <a:r>
              <a:rPr lang="cs-CZ" dirty="0" err="1" smtClean="0"/>
              <a:t>PwCIL</a:t>
            </a:r>
            <a:r>
              <a:rPr lang="cs-CZ" dirty="0" smtClean="0"/>
              <a:t> neodpovídá za jednání či opomenutí jednotlivých společností sítě </a:t>
            </a:r>
            <a:r>
              <a:rPr lang="cs-CZ" dirty="0" err="1" smtClean="0"/>
              <a:t>PwC</a:t>
            </a:r>
            <a:r>
              <a:rPr lang="cs-CZ" dirty="0" smtClean="0"/>
              <a:t>, ani nemůže kontrolovat výkon jejich profesionální činnosti či je jakýmkoli způsobem ovlivňovat.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Z PwC CR Presentation">
  <a:themeElements>
    <a:clrScheme name="PwC Burgundy">
      <a:dk1>
        <a:srgbClr val="000000"/>
      </a:dk1>
      <a:lt1>
        <a:srgbClr val="FFFFFF"/>
      </a:lt1>
      <a:dk2>
        <a:srgbClr val="A32020"/>
      </a:dk2>
      <a:lt2>
        <a:srgbClr val="FFFFFF"/>
      </a:lt2>
      <a:accent1>
        <a:srgbClr val="A32020"/>
      </a:accent1>
      <a:accent2>
        <a:srgbClr val="E0301E"/>
      </a:accent2>
      <a:accent3>
        <a:srgbClr val="602320"/>
      </a:accent3>
      <a:accent4>
        <a:srgbClr val="DB536A"/>
      </a:accent4>
      <a:accent5>
        <a:srgbClr val="DC6900"/>
      </a:accent5>
      <a:accent6>
        <a:srgbClr val="FFB600"/>
      </a:accent6>
      <a:hlink>
        <a:srgbClr val="A32020"/>
      </a:hlink>
      <a:folHlink>
        <a:srgbClr val="A320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519</Words>
  <Application>Microsoft Office PowerPoint</Application>
  <PresentationFormat>On-screen Show (4:3)</PresentationFormat>
  <Paragraphs>71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CZ PwC CR Presentation</vt:lpstr>
      <vt:lpstr>Mezinárodní pronájem  pracovní síly</vt:lpstr>
      <vt:lpstr>Situace </vt:lpstr>
      <vt:lpstr>Dosavadní postup</vt:lpstr>
      <vt:lpstr>Nový postup FÚ</vt:lpstr>
      <vt:lpstr>Nový postup FÚ - argumentace</vt:lpstr>
      <vt:lpstr>Nový postup FÚ - dopady</vt:lpstr>
      <vt:lpstr>Děkujeme za pozornost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zuzana slaichova</dc:creator>
  <cp:lastModifiedBy>KPMG</cp:lastModifiedBy>
  <cp:revision>3</cp:revision>
  <dcterms:created xsi:type="dcterms:W3CDTF">2011-03-01T08:31:47Z</dcterms:created>
  <dcterms:modified xsi:type="dcterms:W3CDTF">2013-05-14T16:02:19Z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