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4" r:id="rId2"/>
  </p:sldMasterIdLst>
  <p:notesMasterIdLst>
    <p:notesMasterId r:id="rId12"/>
  </p:notesMasterIdLst>
  <p:handoutMasterIdLst>
    <p:handoutMasterId r:id="rId13"/>
  </p:handoutMasterIdLst>
  <p:sldIdLst>
    <p:sldId id="366" r:id="rId3"/>
    <p:sldId id="295" r:id="rId4"/>
    <p:sldId id="378" r:id="rId5"/>
    <p:sldId id="380" r:id="rId6"/>
    <p:sldId id="374" r:id="rId7"/>
    <p:sldId id="381" r:id="rId8"/>
    <p:sldId id="296" r:id="rId9"/>
    <p:sldId id="382" r:id="rId10"/>
    <p:sldId id="370" r:id="rId11"/>
  </p:sldIdLst>
  <p:sldSz cx="9144000" cy="6858000" type="screen4x3"/>
  <p:notesSz cx="666908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zek Vladislav Ing." initials="RV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5F1"/>
    <a:srgbClr val="F1F5F9"/>
    <a:srgbClr val="31527B"/>
    <a:srgbClr val="1F497D"/>
    <a:srgbClr val="10253F"/>
    <a:srgbClr val="33CC33"/>
    <a:srgbClr val="D5EECE"/>
    <a:srgbClr val="9FD98F"/>
    <a:srgbClr val="FFCC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63" autoAdjust="0"/>
    <p:restoredTop sz="81065" autoAdjust="0"/>
  </p:normalViewPr>
  <p:slideViewPr>
    <p:cSldViewPr>
      <p:cViewPr>
        <p:scale>
          <a:sx n="70" d="100"/>
          <a:sy n="70" d="100"/>
        </p:scale>
        <p:origin x="-3066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626\Documents\K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347844948444875E-2"/>
          <c:y val="5.4663812861650417E-2"/>
          <c:w val="0.89162226596675431"/>
          <c:h val="0.72922244094488187"/>
        </c:manualLayout>
      </c:layout>
      <c:lineChart>
        <c:grouping val="standard"/>
        <c:varyColors val="0"/>
        <c:ser>
          <c:idx val="0"/>
          <c:order val="0"/>
          <c:tx>
            <c:strRef>
              <c:f>List1!$B$5</c:f>
              <c:strCache>
                <c:ptCount val="1"/>
                <c:pt idx="0">
                  <c:v>Alikovóta*</c:v>
                </c:pt>
              </c:strCache>
            </c:strRef>
          </c:tx>
          <c:marker>
            <c:symbol val="none"/>
          </c:marker>
          <c:cat>
            <c:strRef>
              <c:f>List1!$C$7:$M$8</c:f>
              <c:strCache>
                <c:ptCount val="11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</c:strCache>
            </c:strRef>
          </c:cat>
          <c:val>
            <c:numRef>
              <c:f>List1!$C$5:$M$5</c:f>
              <c:numCache>
                <c:formatCode>General</c:formatCode>
                <c:ptCount val="11"/>
                <c:pt idx="0">
                  <c:v>1.5</c:v>
                </c:pt>
                <c:pt idx="1">
                  <c:v>3</c:v>
                </c:pt>
                <c:pt idx="2">
                  <c:v>4.5</c:v>
                </c:pt>
                <c:pt idx="3">
                  <c:v>6</c:v>
                </c:pt>
                <c:pt idx="4">
                  <c:v>7.5</c:v>
                </c:pt>
                <c:pt idx="5">
                  <c:v>9</c:v>
                </c:pt>
                <c:pt idx="6">
                  <c:v>10.5</c:v>
                </c:pt>
                <c:pt idx="7">
                  <c:v>12</c:v>
                </c:pt>
                <c:pt idx="8">
                  <c:v>13.5</c:v>
                </c:pt>
                <c:pt idx="9">
                  <c:v>15</c:v>
                </c:pt>
                <c:pt idx="10">
                  <c:v>16.5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List1!$B$6</c:f>
              <c:strCache>
                <c:ptCount val="1"/>
                <c:pt idx="0">
                  <c:v>Inkaso DPH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List1!$C$7:$M$8</c:f>
              <c:strCache>
                <c:ptCount val="11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</c:strCache>
            </c:strRef>
          </c:cat>
          <c:val>
            <c:numRef>
              <c:f>List1!$C$6:$M$6</c:f>
              <c:numCache>
                <c:formatCode>General</c:formatCode>
                <c:ptCount val="11"/>
                <c:pt idx="0">
                  <c:v>0.40989711150000119</c:v>
                </c:pt>
                <c:pt idx="1">
                  <c:v>0.61398514701999574</c:v>
                </c:pt>
                <c:pt idx="2">
                  <c:v>3.0339673883700158</c:v>
                </c:pt>
                <c:pt idx="3">
                  <c:v>3.3557625337099921</c:v>
                </c:pt>
                <c:pt idx="4">
                  <c:v>7.7913494575700071</c:v>
                </c:pt>
                <c:pt idx="5">
                  <c:v>8.9211823206599945</c:v>
                </c:pt>
                <c:pt idx="6">
                  <c:v>8.2058129762200167</c:v>
                </c:pt>
                <c:pt idx="7">
                  <c:v>6.21275827657999</c:v>
                </c:pt>
                <c:pt idx="8">
                  <c:v>13.668893667990005</c:v>
                </c:pt>
                <c:pt idx="9">
                  <c:v>13.049855385049966</c:v>
                </c:pt>
                <c:pt idx="10">
                  <c:v>11.893384828220064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939264"/>
        <c:axId val="73269248"/>
      </c:lineChart>
      <c:catAx>
        <c:axId val="36939264"/>
        <c:scaling>
          <c:orientation val="minMax"/>
        </c:scaling>
        <c:delete val="0"/>
        <c:axPos val="b"/>
        <c:majorTickMark val="out"/>
        <c:minorTickMark val="none"/>
        <c:tickLblPos val="nextTo"/>
        <c:crossAx val="73269248"/>
        <c:crosses val="autoZero"/>
        <c:auto val="1"/>
        <c:lblAlgn val="ctr"/>
        <c:lblOffset val="100"/>
        <c:tickLblSkip val="1"/>
        <c:noMultiLvlLbl val="0"/>
      </c:catAx>
      <c:valAx>
        <c:axId val="73269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39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416622922134745"/>
          <c:y val="0.54128280839895015"/>
          <c:w val="0.21138932633420823"/>
          <c:h val="0.1674343832020997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B015606-1E34-4B84-9513-566087861C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744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EF80A-CED8-445B-9082-FA05E6B80E70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F7B9A-39BC-4E6E-B21C-D62C90B5F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0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F7B9A-39BC-4E6E-B21C-D62C90B5F4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71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F7B9A-39BC-4E6E-B21C-D62C90B5F4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51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F7B9A-39BC-4E6E-B21C-D62C90B5F4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51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Flash</a:t>
            </a:r>
            <a:r>
              <a:rPr lang="cs-CZ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odhady,</a:t>
            </a:r>
            <a:r>
              <a:rPr lang="cs-CZ" sz="11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revize NÚ 3 roky zpět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Zamarzilová</a:t>
            </a:r>
            <a:r>
              <a:rPr lang="cs-CZ" sz="11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její vyjádření k devalvaci kurzu – kdyby tehdy dnešní čísla tak hlasuje proti</a:t>
            </a:r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F7B9A-39BC-4E6E-B21C-D62C90B5F4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51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F7B9A-39BC-4E6E-B21C-D62C90B5F4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9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b="0" i="0" u="none" strike="noStrike" kern="1200" baseline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F7B9A-39BC-4E6E-B21C-D62C90B5F4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82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100" b="0" i="0" u="none" strike="noStrike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Inkaso listopad 2016: 27,4</a:t>
            </a:r>
          </a:p>
          <a:p>
            <a:r>
              <a:rPr lang="cs-CZ" sz="1100" b="0" i="0" u="none" strike="noStrike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Inkaso listopad 2017: 28,5</a:t>
            </a:r>
          </a:p>
          <a:p>
            <a:r>
              <a:rPr lang="cs-CZ" sz="1100" b="0" i="0" u="none" strike="noStrike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Rozdíl: 1,1 </a:t>
            </a:r>
            <a:r>
              <a:rPr lang="cs-CZ" sz="1100" b="0" i="0" u="none" strike="noStrike" kern="1200" baseline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mld</a:t>
            </a:r>
            <a:r>
              <a:rPr lang="cs-CZ" sz="1100" b="0" i="0" u="none" strike="noStrike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tedy 6,3 </a:t>
            </a:r>
            <a:r>
              <a:rPr lang="cs-CZ" sz="1100" b="0" i="0" u="none" strike="noStrike" kern="1200" baseline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mld</a:t>
            </a:r>
            <a:r>
              <a:rPr lang="cs-CZ" sz="1100" b="0" i="0" u="none" strike="noStrike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investic</a:t>
            </a:r>
          </a:p>
          <a:p>
            <a:r>
              <a:rPr lang="cs-CZ" sz="1100" b="0" i="0" u="none" strike="noStrike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Bylo počítáno s větším poklesem + vliv salda…..</a:t>
            </a:r>
          </a:p>
          <a:p>
            <a:r>
              <a:rPr lang="cs-CZ" sz="1100" b="0" i="0" u="none" strike="noStrike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Očekáváno </a:t>
            </a:r>
            <a:r>
              <a:rPr lang="cs-CZ" sz="1100" b="0" i="0" u="none" strike="noStrike" kern="1200" baseline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mae</a:t>
            </a:r>
            <a:r>
              <a:rPr lang="cs-CZ" sz="1100" b="0" i="0" u="none" strike="noStrike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25, tedy +2,4!!!</a:t>
            </a:r>
          </a:p>
          <a:p>
            <a:r>
              <a:rPr lang="cs-CZ" sz="1100" b="0" i="0" u="none" strike="noStrike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9/12 = 0,75 průměr za celý rok, očekáván růst</a:t>
            </a:r>
          </a:p>
          <a:p>
            <a:r>
              <a:rPr lang="cs-CZ" sz="1100" b="0" i="0" u="none" strike="noStrike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2,4*12=28,8 </a:t>
            </a:r>
            <a:r>
              <a:rPr lang="cs-CZ" sz="1100" b="0" i="0" u="none" strike="noStrike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</a:t>
            </a:r>
            <a:endParaRPr lang="cs-CZ" sz="1100" b="0" i="0" u="none" strike="noStrike" kern="1200" baseline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F7B9A-39BC-4E6E-B21C-D62C90B5F4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82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F7B9A-39BC-4E6E-B21C-D62C90B5F4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51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F7B9A-39BC-4E6E-B21C-D62C90B5F4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2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0363" y="1052513"/>
            <a:ext cx="2058987" cy="544353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28638" y="1052513"/>
            <a:ext cx="6029325" cy="54435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0366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28638" y="2392363"/>
            <a:ext cx="4038600" cy="4103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38" y="2392363"/>
            <a:ext cx="4038600" cy="4103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0366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28638" y="2392363"/>
            <a:ext cx="8229600" cy="19748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8638" y="4519613"/>
            <a:ext cx="8229600" cy="19764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0366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528638" y="2392363"/>
            <a:ext cx="8229600" cy="4103687"/>
          </a:xfrm>
        </p:spPr>
        <p:txBody>
          <a:bodyPr/>
          <a:lstStyle/>
          <a:p>
            <a:pPr lvl="0"/>
            <a:endParaRPr lang="cs-CZ" noProof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33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596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976492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28638" y="2392363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38" y="2392363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2163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51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099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1586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16742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152235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0401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0363" y="1052513"/>
            <a:ext cx="2058987" cy="544353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28638" y="1052513"/>
            <a:ext cx="6029325" cy="54435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7454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0366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28638" y="2392363"/>
            <a:ext cx="4038600" cy="4103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38" y="2392363"/>
            <a:ext cx="4038600" cy="4103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7687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0366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28638" y="2392363"/>
            <a:ext cx="8229600" cy="19748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8638" y="4519613"/>
            <a:ext cx="8229600" cy="19764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9776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0366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528638" y="2392363"/>
            <a:ext cx="8229600" cy="4103687"/>
          </a:xfrm>
        </p:spPr>
        <p:txBody>
          <a:bodyPr/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336901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28638" y="2392363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38" y="2392363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9144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0" y="817563"/>
            <a:ext cx="9144000" cy="0"/>
          </a:xfrm>
          <a:prstGeom prst="line">
            <a:avLst/>
          </a:prstGeom>
          <a:noFill/>
          <a:ln w="12700">
            <a:solidFill>
              <a:srgbClr val="4D4D4D"/>
            </a:solidFill>
            <a:round/>
            <a:headEnd/>
            <a:tailEnd/>
          </a:ln>
          <a:effectLst>
            <a:outerShdw dist="28398" dir="1593903" algn="ctr" rotWithShape="0">
              <a:schemeClr val="bg2">
                <a:alpha val="50000"/>
              </a:schemeClr>
            </a:outerShdw>
          </a:effectLst>
          <a:extLst/>
        </p:spPr>
        <p:txBody>
          <a:bodyPr>
            <a:spAutoFit/>
          </a:bodyPr>
          <a:lstStyle/>
          <a:p>
            <a:pPr>
              <a:defRPr/>
            </a:pPr>
            <a:endParaRPr lang="cs-CZ">
              <a:latin typeface="Arial" pitchFamily="34" charset="0"/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052513"/>
            <a:ext cx="82296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2392363"/>
            <a:ext cx="822960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0" y="817563"/>
            <a:ext cx="9144000" cy="0"/>
          </a:xfrm>
          <a:prstGeom prst="line">
            <a:avLst/>
          </a:prstGeom>
          <a:noFill/>
          <a:ln w="12700">
            <a:solidFill>
              <a:srgbClr val="4D4D4D"/>
            </a:solidFill>
            <a:round/>
            <a:headEnd/>
            <a:tailEnd/>
          </a:ln>
          <a:effectLst>
            <a:outerShdw dist="28398" dir="1593903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cs-CZ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052513"/>
            <a:ext cx="8229600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2392363"/>
            <a:ext cx="8229600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66963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836712"/>
            <a:ext cx="8784976" cy="2376264"/>
          </a:xfrm>
        </p:spPr>
        <p:txBody>
          <a:bodyPr/>
          <a:lstStyle/>
          <a:p>
            <a:r>
              <a:rPr lang="cs-CZ" sz="4000" b="1" spc="7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Fiskální dopady zavedení KH</a:t>
            </a:r>
            <a:br>
              <a:rPr lang="cs-CZ" sz="4000" b="1" spc="7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spc="7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předběžné</a:t>
            </a:r>
            <a:endParaRPr lang="cs-CZ" sz="3200" b="1" spc="70" dirty="0" smtClean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924944"/>
            <a:ext cx="8578850" cy="407593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sz="2800" i="1" dirty="0" smtClean="0">
                <a:solidFill>
                  <a:srgbClr val="10253F"/>
                </a:solidFill>
              </a:rPr>
              <a:t>IFA ČR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sz="2800" i="1" dirty="0" smtClean="0">
                <a:solidFill>
                  <a:srgbClr val="10253F"/>
                </a:solidFill>
              </a:rPr>
              <a:t> </a:t>
            </a:r>
            <a:r>
              <a:rPr lang="cs-CZ" sz="2800" i="1" dirty="0" smtClean="0">
                <a:solidFill>
                  <a:srgbClr val="10253F"/>
                </a:solidFill>
              </a:rPr>
              <a:t>Praha  -  </a:t>
            </a:r>
            <a:r>
              <a:rPr lang="cs-CZ" sz="2800" i="1" dirty="0" smtClean="0">
                <a:solidFill>
                  <a:srgbClr val="10253F"/>
                </a:solidFill>
              </a:rPr>
              <a:t>9. prosince </a:t>
            </a:r>
            <a:r>
              <a:rPr lang="cs-CZ" sz="2800" i="1" dirty="0" smtClean="0">
                <a:solidFill>
                  <a:srgbClr val="10253F"/>
                </a:solidFill>
              </a:rPr>
              <a:t>2016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cs-CZ" sz="2800" dirty="0" smtClean="0">
              <a:solidFill>
                <a:srgbClr val="10253F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cs-CZ" sz="2800" dirty="0" smtClean="0">
              <a:solidFill>
                <a:srgbClr val="10253F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cs-CZ" sz="2800" dirty="0" smtClean="0">
              <a:solidFill>
                <a:srgbClr val="10253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b="1" dirty="0" smtClean="0">
                <a:solidFill>
                  <a:srgbClr val="10253F"/>
                </a:solidFill>
              </a:rPr>
              <a:t>Zdeněk Hrdlička</a:t>
            </a:r>
            <a:endParaRPr lang="cs-CZ" sz="2800" b="1" dirty="0" smtClean="0">
              <a:solidFill>
                <a:srgbClr val="10253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 smtClean="0">
                <a:solidFill>
                  <a:srgbClr val="10253F"/>
                </a:solidFill>
              </a:rPr>
              <a:t>Zástupce náměstkyně </a:t>
            </a:r>
            <a:r>
              <a:rPr lang="cs-CZ" sz="2800" dirty="0" smtClean="0">
                <a:solidFill>
                  <a:srgbClr val="10253F"/>
                </a:solidFill>
              </a:rPr>
              <a:t>ministra financí</a:t>
            </a:r>
            <a:endParaRPr lang="en-US" sz="2800" dirty="0" smtClean="0">
              <a:solidFill>
                <a:srgbClr val="10253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Očekávané přínosy KH</a:t>
            </a:r>
            <a: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cs-CZ" sz="2400" b="1" dirty="0" smtClean="0">
              <a:solidFill>
                <a:srgbClr val="10253F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1"/>
          </p:nvPr>
        </p:nvSpPr>
        <p:spPr>
          <a:xfrm>
            <a:off x="539552" y="3212976"/>
            <a:ext cx="8229600" cy="2376264"/>
          </a:xfrm>
        </p:spPr>
        <p:txBody>
          <a:bodyPr/>
          <a:lstStyle/>
          <a:p>
            <a:r>
              <a:rPr lang="cs-CZ" sz="2800" dirty="0" smtClean="0"/>
              <a:t>Odhad na základě SK výsledků</a:t>
            </a:r>
          </a:p>
          <a:p>
            <a:r>
              <a:rPr lang="cs-CZ" sz="2800" b="1" dirty="0" err="1" smtClean="0"/>
              <a:t>Akruál</a:t>
            </a:r>
            <a:r>
              <a:rPr lang="cs-CZ" sz="2800" dirty="0" smtClean="0"/>
              <a:t> (NÚ)  x CASH</a:t>
            </a:r>
          </a:p>
          <a:p>
            <a:pPr lvl="1"/>
            <a:r>
              <a:rPr lang="cs-CZ" dirty="0" smtClean="0"/>
              <a:t>KOPR, FV, ZK (makro)</a:t>
            </a:r>
          </a:p>
          <a:p>
            <a:pPr lvl="1"/>
            <a:r>
              <a:rPr lang="cs-CZ" dirty="0" smtClean="0"/>
              <a:t>SR</a:t>
            </a:r>
          </a:p>
          <a:p>
            <a:endParaRPr lang="cs-CZ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91812324"/>
              </p:ext>
            </p:extLst>
          </p:nvPr>
        </p:nvGraphicFramePr>
        <p:xfrm>
          <a:off x="539552" y="198884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2016</a:t>
                      </a:r>
                      <a:endParaRPr lang="cs-CZ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2017</a:t>
                      </a:r>
                      <a:endParaRPr lang="cs-CZ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2018</a:t>
                      </a:r>
                      <a:endParaRPr lang="cs-CZ" dirty="0"/>
                    </a:p>
                  </a:txBody>
                  <a:tcPr marL="89321" marR="89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 mld. Kč</a:t>
                      </a:r>
                      <a:endParaRPr lang="cs-CZ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 mld. Kč</a:t>
                      </a:r>
                      <a:endParaRPr lang="cs-CZ" dirty="0"/>
                    </a:p>
                  </a:txBody>
                  <a:tcPr marL="89321" marR="89321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mld. Kč</a:t>
                      </a:r>
                      <a:endParaRPr lang="cs-CZ" dirty="0"/>
                    </a:p>
                  </a:txBody>
                  <a:tcPr marL="89321" marR="8932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Plán inkasa 2016</a:t>
            </a:r>
            <a: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cs-CZ" sz="2400" b="1" dirty="0" smtClean="0">
              <a:solidFill>
                <a:srgbClr val="10253F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1"/>
          </p:nvPr>
        </p:nvSpPr>
        <p:spPr>
          <a:xfrm>
            <a:off x="467544" y="1844824"/>
            <a:ext cx="8229600" cy="1008112"/>
          </a:xfrm>
        </p:spPr>
        <p:txBody>
          <a:bodyPr/>
          <a:lstStyle/>
          <a:p>
            <a:r>
              <a:rPr lang="cs-CZ" dirty="0" smtClean="0"/>
              <a:t>Inkaso DPH v roce 2015 a 2016 dle Zákona o SR na rok 2016 na úrovni </a:t>
            </a:r>
            <a:r>
              <a:rPr lang="cs-CZ" b="1" dirty="0" smtClean="0"/>
              <a:t>VR</a:t>
            </a:r>
          </a:p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75648256"/>
              </p:ext>
            </p:extLst>
          </p:nvPr>
        </p:nvGraphicFramePr>
        <p:xfrm>
          <a:off x="467544" y="3068960"/>
          <a:ext cx="8229600" cy="802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32048">
                <a:tc>
                  <a:txBody>
                    <a:bodyPr/>
                    <a:lstStyle/>
                    <a:p>
                      <a:r>
                        <a:rPr lang="cs-CZ" dirty="0" smtClean="0"/>
                        <a:t>Skutečnost 2015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Rozpočet 2016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331,8 mld.</a:t>
                      </a:r>
                      <a:r>
                        <a:rPr lang="cs-CZ" baseline="0" dirty="0" smtClean="0"/>
                        <a:t>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352,6 mld.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+20,8 mld. Kč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82828"/>
              </p:ext>
            </p:extLst>
          </p:nvPr>
        </p:nvGraphicFramePr>
        <p:xfrm>
          <a:off x="539552" y="429309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+9 mld. 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makro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+8 mld. 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+2,9 mld. 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Navýšení mezd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+0,9 mld. 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Celkem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+20,8 mld. Kč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01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Vstupní proměnné pro</a:t>
            </a:r>
            <a:r>
              <a:rPr lang="cs-CZ" sz="3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SR na rok 2016</a:t>
            </a:r>
            <a:br>
              <a:rPr lang="cs-CZ" sz="3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cs-CZ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ZK 7/2015</a:t>
            </a:r>
            <a: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cs-CZ" sz="2400" b="1" dirty="0" smtClean="0">
              <a:solidFill>
                <a:srgbClr val="10253F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28638" y="5805264"/>
            <a:ext cx="8229600" cy="690786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Plánované saldo SR -70 mld. Kč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916832"/>
            <a:ext cx="885825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28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96752"/>
            <a:ext cx="8229600" cy="792187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Meziroční KUMULATIVNÍ přírůstky inkasa DPH</a:t>
            </a:r>
            <a:r>
              <a:rPr lang="cs-CZ" sz="2400" b="1" dirty="0" smtClean="0">
                <a:solidFill>
                  <a:srgbClr val="10253F"/>
                </a:solidFill>
              </a:rPr>
              <a:t/>
            </a:r>
            <a:br>
              <a:rPr lang="cs-CZ" sz="2400" b="1" dirty="0" smtClean="0">
                <a:solidFill>
                  <a:srgbClr val="10253F"/>
                </a:solidFill>
              </a:rPr>
            </a:br>
            <a:r>
              <a:rPr lang="cs-CZ" sz="2400" b="1" dirty="0" smtClean="0">
                <a:solidFill>
                  <a:srgbClr val="10253F"/>
                </a:solidFill>
              </a:rPr>
              <a:t>2015/2016</a:t>
            </a:r>
            <a:r>
              <a:rPr lang="cs-CZ" sz="2400" dirty="0" smtClean="0">
                <a:solidFill>
                  <a:srgbClr val="10253F"/>
                </a:solidFill>
              </a:rPr>
              <a:t/>
            </a:r>
            <a:br>
              <a:rPr lang="cs-CZ" sz="2400" dirty="0" smtClean="0">
                <a:solidFill>
                  <a:srgbClr val="10253F"/>
                </a:solidFill>
              </a:rPr>
            </a:br>
            <a:endParaRPr lang="cs-CZ" sz="1400" dirty="0" smtClean="0">
              <a:solidFill>
                <a:srgbClr val="10253F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92072" y="6375811"/>
            <a:ext cx="2107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+mn-lt"/>
              </a:rPr>
              <a:t>Zdroj: interní zdroje MF</a:t>
            </a:r>
            <a:endParaRPr lang="cs-CZ" sz="1400" dirty="0">
              <a:latin typeface="+mn-lt"/>
            </a:endParaRP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376628"/>
              </p:ext>
            </p:extLst>
          </p:nvPr>
        </p:nvGraphicFramePr>
        <p:xfrm>
          <a:off x="827584" y="2057400"/>
          <a:ext cx="7560840" cy="252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187624" y="4437112"/>
            <a:ext cx="71287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* Bez vlivu EET, tj. 1,5 mld. měsíčně na plán</a:t>
            </a:r>
          </a:p>
          <a:p>
            <a:endParaRPr lang="cs-CZ" dirty="0" smtClean="0"/>
          </a:p>
          <a:p>
            <a:pPr marL="285750" indent="-285750">
              <a:buFont typeface="Arial" charset="0"/>
              <a:buChar char="•"/>
            </a:pPr>
            <a:r>
              <a:rPr lang="cs-CZ" dirty="0" smtClean="0"/>
              <a:t>Postupný náběh – dle očekávání</a:t>
            </a:r>
          </a:p>
          <a:p>
            <a:pPr marL="285750" indent="-285750">
              <a:buFont typeface="Arial" charset="0"/>
              <a:buChar char="•"/>
            </a:pPr>
            <a:r>
              <a:rPr lang="cs-CZ" dirty="0" smtClean="0"/>
              <a:t>Květen, červen OK</a:t>
            </a:r>
          </a:p>
          <a:p>
            <a:pPr marL="285750" indent="-285750">
              <a:buFont typeface="Arial" charset="0"/>
              <a:buChar char="•"/>
            </a:pPr>
            <a:r>
              <a:rPr lang="cs-CZ" dirty="0" smtClean="0"/>
              <a:t>Červenec, srpen – vliv změny měsíce závodních dovolených  </a:t>
            </a:r>
          </a:p>
          <a:p>
            <a:pPr marL="285750" indent="-285750">
              <a:buFont typeface="Arial" charset="0"/>
              <a:buChar char="•"/>
            </a:pPr>
            <a:r>
              <a:rPr lang="cs-CZ" dirty="0" smtClean="0"/>
              <a:t>Září – navrácení k (nad) </a:t>
            </a:r>
            <a:r>
              <a:rPr lang="cs-CZ" dirty="0" err="1" smtClean="0"/>
              <a:t>alikvótě</a:t>
            </a:r>
            <a:r>
              <a:rPr lang="cs-CZ" dirty="0" smtClean="0"/>
              <a:t> = vyrovnání výkyvu závodních dovolených - OK</a:t>
            </a:r>
          </a:p>
          <a:p>
            <a:pPr marL="285750" indent="-285750">
              <a:buFont typeface="Arial" charset="0"/>
              <a:buChar char="•"/>
            </a:pPr>
            <a:r>
              <a:rPr lang="cs-CZ" dirty="0" smtClean="0"/>
              <a:t>Říjen, listopad – vliv lepšího než plánovaného salda SR</a:t>
            </a:r>
          </a:p>
          <a:p>
            <a:pPr marL="285750" indent="-285750">
              <a:buFont typeface="Arial" charset="0"/>
              <a:buChar char="•"/>
            </a:pPr>
            <a:endParaRPr lang="cs-CZ" dirty="0" smtClean="0"/>
          </a:p>
          <a:p>
            <a:pPr marL="285750" indent="-285750">
              <a:buFont typeface="Arial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37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93411" y="1196752"/>
            <a:ext cx="8229600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Vliv lepšího salda SR na kumulativní inkaso DPH za listopad 1/2</a:t>
            </a:r>
            <a: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cs-CZ" sz="3600" b="1" dirty="0" smtClean="0">
              <a:solidFill>
                <a:srgbClr val="10253F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5576" y="2276872"/>
            <a:ext cx="78488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Stát je u řady svých výdajů v postavení konečného spotřebitele – nákup sponek, dálnic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r>
              <a:rPr lang="cs-CZ" dirty="0" smtClean="0"/>
              <a:t>(i u většiny sociálních transferů lze očekávat okamžité utracení těchto prostředků – důchodci, postižení, nezaměstnaní ani matky na mateřské mnoho nespoří)</a:t>
            </a:r>
          </a:p>
          <a:p>
            <a:r>
              <a:rPr lang="cs-CZ" dirty="0" smtClean="0"/>
              <a:t>(Výdaje státu za říjen ovlivní inkaso za listopad)</a:t>
            </a:r>
          </a:p>
          <a:p>
            <a:endParaRPr lang="cs-CZ" dirty="0" smtClean="0"/>
          </a:p>
          <a:p>
            <a:r>
              <a:rPr lang="cs-CZ" b="1" dirty="0" smtClean="0"/>
              <a:t>Saldo SR na koci října (viz výš): téměř 100 mld. Kč</a:t>
            </a:r>
          </a:p>
          <a:p>
            <a:r>
              <a:rPr lang="cs-CZ" dirty="0" smtClean="0"/>
              <a:t>(Plánované saldo SR na konci roku – 70 mld. Kč)</a:t>
            </a:r>
          </a:p>
          <a:p>
            <a:r>
              <a:rPr lang="cs-CZ" b="1" dirty="0" smtClean="0"/>
              <a:t>Plánované saldo na konci října cca -20 mld. Kč</a:t>
            </a:r>
          </a:p>
          <a:p>
            <a:r>
              <a:rPr lang="cs-CZ" b="1" dirty="0" smtClean="0"/>
              <a:t>SR tak ke konci října hospodařil o 120 mld. lépe proti plánu!!!</a:t>
            </a:r>
          </a:p>
          <a:p>
            <a:endParaRPr lang="cs-CZ" b="1" dirty="0"/>
          </a:p>
          <a:p>
            <a:r>
              <a:rPr lang="cs-CZ" dirty="0" smtClean="0"/>
              <a:t>Daně a SSC „přeplněno“ o 20 mld. Kč</a:t>
            </a:r>
          </a:p>
          <a:p>
            <a:r>
              <a:rPr lang="cs-CZ" dirty="0" smtClean="0"/>
              <a:t>EU zdroje „přeplněny o 50 mld. Kč</a:t>
            </a:r>
          </a:p>
          <a:p>
            <a:r>
              <a:rPr lang="cs-CZ" b="1" dirty="0" smtClean="0"/>
              <a:t>Z toho plyne: výdaje SR do konce října byly nižší o 50 mld. Kč, než bylo plánováno!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1132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93411" y="1196752"/>
            <a:ext cx="8229600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Vliv lepšího salda SR na kumulativní inkaso DPH za listopad 2/2</a:t>
            </a:r>
            <a: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cs-CZ" sz="3600" b="1" dirty="0" smtClean="0">
              <a:solidFill>
                <a:srgbClr val="10253F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83568" y="2492896"/>
            <a:ext cx="784887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Pokud by bylo výše uvedených 50 mld. Kč v ekonomice utraceno, bylo by z nich odvedeno na DPH ke konci listopadu cca 8 mld. Kč</a:t>
            </a:r>
          </a:p>
          <a:p>
            <a:endParaRPr lang="cs-CZ" dirty="0"/>
          </a:p>
          <a:p>
            <a:r>
              <a:rPr lang="cs-CZ" dirty="0" smtClean="0"/>
              <a:t>Kumulativní meziroční inkaso ke konci listopadu: +12 mld. Kč</a:t>
            </a:r>
          </a:p>
          <a:p>
            <a:endParaRPr lang="cs-CZ" dirty="0"/>
          </a:p>
          <a:p>
            <a:r>
              <a:rPr lang="cs-CZ" b="1" dirty="0" smtClean="0"/>
              <a:t>Kumulativní meziroční inkaso ke konci listopadu očištěné o změnu podmínek: 20 mld. Kč.</a:t>
            </a:r>
          </a:p>
          <a:p>
            <a:endParaRPr lang="cs-CZ" b="1" dirty="0"/>
          </a:p>
          <a:p>
            <a:r>
              <a:rPr lang="cs-CZ" b="1" dirty="0" smtClean="0"/>
              <a:t> </a:t>
            </a:r>
          </a:p>
          <a:p>
            <a:r>
              <a:rPr lang="cs-CZ" b="1" dirty="0" smtClean="0"/>
              <a:t>Výsledek potvrzuje předchozí pozorování z grafu – rychlejší tempo růstu inkasa DPH než </a:t>
            </a:r>
            <a:r>
              <a:rPr lang="cs-CZ" b="1" dirty="0" err="1" smtClean="0"/>
              <a:t>alikvóty</a:t>
            </a:r>
            <a:r>
              <a:rPr lang="cs-CZ" b="1" dirty="0" smtClean="0"/>
              <a:t> do září 2016. Potvrzovalo by předpoklad o v čase rostoucím efektu KH.  </a:t>
            </a:r>
            <a:endParaRPr lang="cs-CZ" b="1" dirty="0"/>
          </a:p>
          <a:p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Závěr</a:t>
            </a:r>
            <a: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cs-CZ" sz="2400" b="1" dirty="0" smtClean="0">
              <a:solidFill>
                <a:srgbClr val="10253F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1"/>
          </p:nvPr>
        </p:nvSpPr>
        <p:spPr>
          <a:xfrm>
            <a:off x="467544" y="1844824"/>
            <a:ext cx="8229600" cy="1008112"/>
          </a:xfrm>
        </p:spPr>
        <p:txBody>
          <a:bodyPr/>
          <a:lstStyle/>
          <a:p>
            <a:r>
              <a:rPr lang="cs-CZ" sz="2800" dirty="0" smtClean="0"/>
              <a:t>Nejásáme, dokud nebude alespoň vrabec v hrsti – jsou to předběžná čísla ke konci listopadu</a:t>
            </a:r>
          </a:p>
          <a:p>
            <a:r>
              <a:rPr lang="cs-CZ" sz="2800" dirty="0" smtClean="0"/>
              <a:t>Saldo SR se ke konci listopadu snížilo o 45 mld. Kč</a:t>
            </a:r>
            <a:endParaRPr lang="cs-CZ" sz="2400" dirty="0" smtClean="0"/>
          </a:p>
          <a:p>
            <a:pPr lvl="1"/>
            <a:r>
              <a:rPr lang="cs-CZ" sz="2400" dirty="0" smtClean="0"/>
              <a:t>To se buď promítne pozitivně do inkasa DPH v prosinci,</a:t>
            </a:r>
          </a:p>
          <a:p>
            <a:pPr lvl="1"/>
            <a:r>
              <a:rPr lang="cs-CZ" sz="2400" dirty="0" smtClean="0"/>
              <a:t>Nebo může být „zadrženo“ na účtech mimo SR, tedy bez vlivu na DPH </a:t>
            </a:r>
          </a:p>
          <a:p>
            <a:pPr lvl="1"/>
            <a:r>
              <a:rPr lang="cs-CZ" sz="2400" dirty="0" smtClean="0"/>
              <a:t>Pak by bylo nutné zohlednit i tyto účty</a:t>
            </a:r>
          </a:p>
          <a:p>
            <a:r>
              <a:rPr lang="cs-CZ" sz="2800" dirty="0" smtClean="0"/>
              <a:t>Z výše uvedeného však lze soudit, že fiskální dopad KH bude rozhodně pozitivní, velmi pravděpodobně blízko plánu, spíše nad a úplně vyloučit nelze ani pozitivní překvapení </a:t>
            </a:r>
            <a:r>
              <a:rPr lang="cs-CZ" sz="2800" dirty="0" smtClean="0">
                <a:sym typeface="Wingdings" panose="05000000000000000000" pitchFamily="2" charset="2"/>
              </a:rPr>
              <a:t></a:t>
            </a:r>
            <a:endParaRPr lang="cs-CZ" sz="2800" dirty="0" smtClean="0"/>
          </a:p>
          <a:p>
            <a:endParaRPr lang="cs-CZ" sz="36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42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36838"/>
            <a:ext cx="7632700" cy="2447925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spc="1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Dámy a pánové, </a:t>
            </a:r>
            <a:br>
              <a:rPr lang="cs-CZ" sz="4000" b="1" i="1" spc="1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cs-CZ" sz="4000" b="1" i="1" spc="1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děkuji za pozornost!</a:t>
            </a:r>
            <a:r>
              <a:rPr lang="cs-C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/>
            </a:r>
            <a:br>
              <a:rPr lang="cs-C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endParaRPr lang="cs-CZ" sz="3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5229225"/>
            <a:ext cx="6400800" cy="100806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endParaRPr lang="cs-CZ" sz="800" dirty="0" smtClean="0">
              <a:solidFill>
                <a:schemeClr val="bg1"/>
              </a:solidFill>
            </a:endParaRPr>
          </a:p>
          <a:p>
            <a:pPr algn="l" eaLnBrk="1" hangingPunct="1">
              <a:lnSpc>
                <a:spcPct val="80000"/>
              </a:lnSpc>
            </a:pPr>
            <a:endParaRPr lang="cs-CZ" sz="2000" dirty="0" smtClean="0">
              <a:solidFill>
                <a:schemeClr val="bg1"/>
              </a:solidFill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71550" y="5229225"/>
            <a:ext cx="640080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cs-CZ" sz="80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cs-CZ" sz="20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34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DP_CR">
  <a:themeElements>
    <a:clrScheme name="KDP_CR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KDP_C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DP_C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DP_C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KDP_CR">
  <a:themeElements>
    <a:clrScheme name="KDP_CR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KDP_C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DP_C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DP_C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7971</TotalTime>
  <Words>638</Words>
  <Application>Microsoft Office PowerPoint</Application>
  <PresentationFormat>Předvádění na obrazovce (4:3)</PresentationFormat>
  <Paragraphs>97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KDP_CR</vt:lpstr>
      <vt:lpstr>1_KDP_CR</vt:lpstr>
      <vt:lpstr>Fiskální dopady zavedení KH - předběžné</vt:lpstr>
      <vt:lpstr>Očekávané přínosy KH </vt:lpstr>
      <vt:lpstr>Plán inkasa 2016 </vt:lpstr>
      <vt:lpstr>Vstupní proměnné pro SR na rok 2016 - ZK 7/2015 </vt:lpstr>
      <vt:lpstr>Meziroční KUMULATIVNÍ přírůstky inkasa DPH 2015/2016 </vt:lpstr>
      <vt:lpstr>Vliv lepšího salda SR na kumulativní inkaso DPH za listopad 1/2 </vt:lpstr>
      <vt:lpstr>Vliv lepšího salda SR na kumulativní inkaso DPH za listopad 2/2 </vt:lpstr>
      <vt:lpstr>Závěr </vt:lpstr>
      <vt:lpstr>Dámy a pánové,  děkuji za pozornost! </vt:lpstr>
    </vt:vector>
  </TitlesOfParts>
  <Company>MF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Korba</dc:creator>
  <cp:lastModifiedBy>Hrdlička Zdeněk Ing. Bc.</cp:lastModifiedBy>
  <cp:revision>479</cp:revision>
  <dcterms:created xsi:type="dcterms:W3CDTF">2006-11-24T12:07:11Z</dcterms:created>
  <dcterms:modified xsi:type="dcterms:W3CDTF">2016-12-08T17:53:25Z</dcterms:modified>
</cp:coreProperties>
</file>