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5" r:id="rId7"/>
    <p:sldId id="266" r:id="rId8"/>
    <p:sldId id="260"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6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cs-CZ"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cs-CZ"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cs-CZ"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12.10.15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12.10.15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12.10.15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12.10.15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12.10.15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cs-CZ"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cs-CZ"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12.10.15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12.10.15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DAC III</a:t>
            </a:r>
            <a:endParaRPr lang="en-US" dirty="0"/>
          </a:p>
        </p:txBody>
      </p:sp>
      <p:sp>
        <p:nvSpPr>
          <p:cNvPr id="3" name="Subtitle 2"/>
          <p:cNvSpPr>
            <a:spLocks noGrp="1"/>
          </p:cNvSpPr>
          <p:nvPr>
            <p:ph type="subTitle" idx="1"/>
          </p:nvPr>
        </p:nvSpPr>
        <p:spPr/>
        <p:txBody>
          <a:bodyPr>
            <a:normAutofit lnSpcReduction="10000"/>
          </a:bodyPr>
          <a:lstStyle/>
          <a:p>
            <a:r>
              <a:rPr lang="en-US" dirty="0" smtClean="0"/>
              <a:t>Milena Hrdinková</a:t>
            </a:r>
          </a:p>
          <a:p>
            <a:r>
              <a:rPr lang="en-US" dirty="0" smtClean="0"/>
              <a:t>IFA </a:t>
            </a:r>
            <a:r>
              <a:rPr lang="en-US" dirty="0" err="1" smtClean="0"/>
              <a:t>Praha</a:t>
            </a:r>
            <a:r>
              <a:rPr lang="en-US" dirty="0" smtClean="0"/>
              <a:t>, </a:t>
            </a:r>
            <a:r>
              <a:rPr lang="en-US" dirty="0" err="1" smtClean="0"/>
              <a:t>říjen</a:t>
            </a:r>
            <a:r>
              <a:rPr lang="en-US" dirty="0" smtClean="0"/>
              <a:t> 2015</a:t>
            </a:r>
            <a:endParaRPr lang="en-US" dirty="0"/>
          </a:p>
        </p:txBody>
      </p:sp>
    </p:spTree>
    <p:extLst>
      <p:ext uri="{BB962C8B-B14F-4D97-AF65-F5344CB8AC3E}">
        <p14:creationId xmlns:p14="http://schemas.microsoft.com/office/powerpoint/2010/main" val="2019338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 co se </a:t>
            </a:r>
            <a:r>
              <a:rPr lang="en-US" dirty="0" err="1" smtClean="0"/>
              <a:t>Směrnice</a:t>
            </a:r>
            <a:r>
              <a:rPr lang="en-US" dirty="0" smtClean="0"/>
              <a:t> </a:t>
            </a:r>
            <a:r>
              <a:rPr lang="en-US" dirty="0" err="1" smtClean="0"/>
              <a:t>vztahuje</a:t>
            </a:r>
            <a:r>
              <a:rPr lang="en-US" dirty="0" smtClean="0"/>
              <a:t> v </a:t>
            </a:r>
            <a:r>
              <a:rPr lang="en-US" dirty="0" smtClean="0"/>
              <a:t>ČR?</a:t>
            </a:r>
            <a:endParaRPr lang="en-US" dirty="0"/>
          </a:p>
        </p:txBody>
      </p:sp>
      <p:sp>
        <p:nvSpPr>
          <p:cNvPr id="3" name="Content Placeholder 2"/>
          <p:cNvSpPr>
            <a:spLocks noGrp="1"/>
          </p:cNvSpPr>
          <p:nvPr>
            <p:ph idx="1"/>
          </p:nvPr>
        </p:nvSpPr>
        <p:spPr/>
        <p:txBody>
          <a:bodyPr/>
          <a:lstStyle/>
          <a:p>
            <a:r>
              <a:rPr lang="en-US" dirty="0" smtClean="0"/>
              <a:t>???</a:t>
            </a:r>
            <a:endParaRPr lang="en-US" dirty="0"/>
          </a:p>
        </p:txBody>
      </p:sp>
    </p:spTree>
    <p:extLst>
      <p:ext uri="{BB962C8B-B14F-4D97-AF65-F5344CB8AC3E}">
        <p14:creationId xmlns:p14="http://schemas.microsoft.com/office/powerpoint/2010/main" val="842198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Implementace</a:t>
            </a:r>
            <a:r>
              <a:rPr lang="en-US" dirty="0" smtClean="0"/>
              <a:t> v </a:t>
            </a:r>
            <a:r>
              <a:rPr lang="en-US" dirty="0" smtClean="0"/>
              <a:t>ČR</a:t>
            </a:r>
            <a:endParaRPr lang="en-US" dirty="0"/>
          </a:p>
        </p:txBody>
      </p:sp>
      <p:sp>
        <p:nvSpPr>
          <p:cNvPr id="3" name="Content Placeholder 2"/>
          <p:cNvSpPr>
            <a:spLocks noGrp="1"/>
          </p:cNvSpPr>
          <p:nvPr>
            <p:ph idx="1"/>
          </p:nvPr>
        </p:nvSpPr>
        <p:spPr/>
        <p:txBody>
          <a:bodyPr/>
          <a:lstStyle/>
          <a:p>
            <a:r>
              <a:rPr lang="en-US" dirty="0" err="1" smtClean="0"/>
              <a:t>Závazná</a:t>
            </a:r>
            <a:r>
              <a:rPr lang="en-US" dirty="0" smtClean="0"/>
              <a:t> </a:t>
            </a:r>
            <a:r>
              <a:rPr lang="en-US" dirty="0" err="1" smtClean="0"/>
              <a:t>posouzení</a:t>
            </a:r>
            <a:endParaRPr lang="en-US" dirty="0" smtClean="0"/>
          </a:p>
          <a:p>
            <a:pPr lvl="1"/>
            <a:r>
              <a:rPr lang="en-US" dirty="0" err="1"/>
              <a:t>M</a:t>
            </a:r>
            <a:r>
              <a:rPr lang="en-US" dirty="0" err="1" smtClean="0"/>
              <a:t>ezinárodní</a:t>
            </a:r>
            <a:r>
              <a:rPr lang="en-US" dirty="0" smtClean="0"/>
              <a:t> </a:t>
            </a:r>
            <a:r>
              <a:rPr lang="en-US" dirty="0" err="1" smtClean="0"/>
              <a:t>prvek</a:t>
            </a:r>
            <a:endParaRPr lang="en-US" dirty="0" smtClean="0"/>
          </a:p>
          <a:p>
            <a:pPr lvl="1"/>
            <a:r>
              <a:rPr lang="en-US" dirty="0" err="1" smtClean="0"/>
              <a:t>Individuální</a:t>
            </a:r>
            <a:r>
              <a:rPr lang="en-US" dirty="0" smtClean="0"/>
              <a:t> </a:t>
            </a:r>
            <a:r>
              <a:rPr lang="en-US" dirty="0" err="1" smtClean="0"/>
              <a:t>správní</a:t>
            </a:r>
            <a:r>
              <a:rPr lang="en-US" dirty="0" smtClean="0"/>
              <a:t> </a:t>
            </a:r>
            <a:r>
              <a:rPr lang="en-US" dirty="0" err="1" smtClean="0"/>
              <a:t>akt</a:t>
            </a:r>
            <a:endParaRPr lang="en-US" dirty="0" smtClean="0"/>
          </a:p>
          <a:p>
            <a:r>
              <a:rPr lang="en-US" dirty="0" err="1" smtClean="0"/>
              <a:t>Určitě</a:t>
            </a:r>
            <a:r>
              <a:rPr lang="en-US" dirty="0" smtClean="0"/>
              <a:t>: </a:t>
            </a:r>
            <a:r>
              <a:rPr lang="en-US" dirty="0" err="1"/>
              <a:t>P</a:t>
            </a:r>
            <a:r>
              <a:rPr lang="en-US" smtClean="0"/>
              <a:t>řevodní</a:t>
            </a:r>
            <a:r>
              <a:rPr lang="en-US" dirty="0" smtClean="0"/>
              <a:t> </a:t>
            </a:r>
            <a:r>
              <a:rPr lang="en-US" dirty="0" err="1" smtClean="0"/>
              <a:t>ceny</a:t>
            </a:r>
            <a:endParaRPr lang="en-US" dirty="0" smtClean="0"/>
          </a:p>
          <a:p>
            <a:r>
              <a:rPr lang="en-US" dirty="0" err="1" smtClean="0"/>
              <a:t>Možná</a:t>
            </a:r>
            <a:r>
              <a:rPr lang="en-US" dirty="0" smtClean="0"/>
              <a:t>: </a:t>
            </a:r>
            <a:r>
              <a:rPr lang="en-US" dirty="0" err="1" smtClean="0"/>
              <a:t>Výzkum</a:t>
            </a:r>
            <a:r>
              <a:rPr lang="en-US" dirty="0" smtClean="0"/>
              <a:t> a </a:t>
            </a:r>
            <a:r>
              <a:rPr lang="en-US" dirty="0" err="1" smtClean="0"/>
              <a:t>vývoj</a:t>
            </a:r>
            <a:r>
              <a:rPr lang="en-US" dirty="0" smtClean="0"/>
              <a:t>, </a:t>
            </a:r>
            <a:r>
              <a:rPr lang="en-US" dirty="0" err="1" smtClean="0"/>
              <a:t>ostatní</a:t>
            </a:r>
            <a:r>
              <a:rPr lang="en-US" dirty="0" smtClean="0"/>
              <a:t>, </a:t>
            </a:r>
            <a:r>
              <a:rPr lang="en-US" dirty="0" err="1" smtClean="0"/>
              <a:t>pokud</a:t>
            </a:r>
            <a:r>
              <a:rPr lang="en-US" dirty="0" smtClean="0"/>
              <a:t> </a:t>
            </a:r>
            <a:r>
              <a:rPr lang="en-US" dirty="0" err="1" smtClean="0"/>
              <a:t>plní</a:t>
            </a:r>
            <a:r>
              <a:rPr lang="en-US" dirty="0" smtClean="0"/>
              <a:t> </a:t>
            </a:r>
            <a:r>
              <a:rPr lang="en-US" dirty="0" err="1" smtClean="0"/>
              <a:t>pojmové</a:t>
            </a:r>
            <a:r>
              <a:rPr lang="en-US" dirty="0" smtClean="0"/>
              <a:t> </a:t>
            </a:r>
            <a:r>
              <a:rPr lang="en-US" dirty="0" err="1" smtClean="0"/>
              <a:t>znaky</a:t>
            </a:r>
            <a:endParaRPr lang="en-US" dirty="0"/>
          </a:p>
        </p:txBody>
      </p:sp>
    </p:spTree>
    <p:extLst>
      <p:ext uri="{BB962C8B-B14F-4D97-AF65-F5344CB8AC3E}">
        <p14:creationId xmlns:p14="http://schemas.microsoft.com/office/powerpoint/2010/main" val="131291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Pozadí</a:t>
            </a:r>
            <a:endParaRPr lang="en-US" dirty="0"/>
          </a:p>
        </p:txBody>
      </p:sp>
      <p:sp>
        <p:nvSpPr>
          <p:cNvPr id="3" name="Content Placeholder 2"/>
          <p:cNvSpPr>
            <a:spLocks noGrp="1"/>
          </p:cNvSpPr>
          <p:nvPr>
            <p:ph idx="1"/>
          </p:nvPr>
        </p:nvSpPr>
        <p:spPr/>
        <p:txBody>
          <a:bodyPr>
            <a:normAutofit/>
          </a:bodyPr>
          <a:lstStyle/>
          <a:p>
            <a:r>
              <a:rPr lang="en-US" dirty="0" smtClean="0"/>
              <a:t>BEPS/ OECD/ G20</a:t>
            </a:r>
          </a:p>
          <a:p>
            <a:r>
              <a:rPr lang="en-US" dirty="0" smtClean="0"/>
              <a:t>Luxembourg Leaks</a:t>
            </a:r>
          </a:p>
          <a:p>
            <a:r>
              <a:rPr lang="en-US" dirty="0" err="1" smtClean="0"/>
              <a:t>Transparentnost</a:t>
            </a:r>
            <a:r>
              <a:rPr lang="en-US" dirty="0"/>
              <a:t> </a:t>
            </a:r>
            <a:r>
              <a:rPr lang="en-US" dirty="0" err="1" smtClean="0"/>
              <a:t>da</a:t>
            </a:r>
            <a:r>
              <a:rPr lang="en-US" dirty="0" err="1" smtClean="0"/>
              <a:t>ňového</a:t>
            </a:r>
            <a:r>
              <a:rPr lang="en-US" dirty="0" smtClean="0"/>
              <a:t> </a:t>
            </a:r>
            <a:r>
              <a:rPr lang="en-US" dirty="0" err="1" smtClean="0"/>
              <a:t>plánování</a:t>
            </a:r>
            <a:endParaRPr lang="en-US" dirty="0" smtClean="0"/>
          </a:p>
          <a:p>
            <a:r>
              <a:rPr lang="en-US" dirty="0" smtClean="0"/>
              <a:t>Tax rulings</a:t>
            </a:r>
          </a:p>
          <a:p>
            <a:r>
              <a:rPr lang="en-US" dirty="0" err="1" smtClean="0"/>
              <a:t>Výměna</a:t>
            </a:r>
            <a:r>
              <a:rPr lang="en-US" dirty="0" smtClean="0"/>
              <a:t> </a:t>
            </a:r>
            <a:r>
              <a:rPr lang="en-US" dirty="0" err="1" smtClean="0"/>
              <a:t>informací</a:t>
            </a:r>
            <a:r>
              <a:rPr lang="en-US" dirty="0" smtClean="0"/>
              <a:t> </a:t>
            </a:r>
            <a:r>
              <a:rPr lang="en-US" dirty="0" err="1" smtClean="0"/>
              <a:t>doposud</a:t>
            </a:r>
            <a:r>
              <a:rPr lang="en-US" dirty="0" smtClean="0"/>
              <a:t> : </a:t>
            </a:r>
            <a:r>
              <a:rPr lang="en-US" dirty="0" err="1" smtClean="0"/>
              <a:t>spontánní</a:t>
            </a:r>
            <a:r>
              <a:rPr lang="en-US" dirty="0" smtClean="0"/>
              <a:t>, </a:t>
            </a:r>
            <a:r>
              <a:rPr lang="en-US" dirty="0" err="1" smtClean="0"/>
              <a:t>na</a:t>
            </a:r>
            <a:r>
              <a:rPr lang="en-US" dirty="0" smtClean="0"/>
              <a:t> </a:t>
            </a:r>
            <a:r>
              <a:rPr lang="en-US" dirty="0" err="1" smtClean="0"/>
              <a:t>žádost</a:t>
            </a:r>
            <a:endParaRPr lang="en-US" dirty="0" smtClean="0"/>
          </a:p>
          <a:p>
            <a:r>
              <a:rPr lang="en-US" dirty="0" err="1"/>
              <a:t>Výměna</a:t>
            </a:r>
            <a:r>
              <a:rPr lang="en-US" dirty="0"/>
              <a:t> </a:t>
            </a:r>
            <a:r>
              <a:rPr lang="en-US" dirty="0" err="1"/>
              <a:t>informací</a:t>
            </a:r>
            <a:r>
              <a:rPr lang="en-US" dirty="0"/>
              <a:t> v </a:t>
            </a:r>
            <a:r>
              <a:rPr lang="en-US" dirty="0" err="1"/>
              <a:t>režimu</a:t>
            </a:r>
            <a:r>
              <a:rPr lang="en-US" dirty="0"/>
              <a:t> </a:t>
            </a:r>
            <a:r>
              <a:rPr lang="en-US" dirty="0" err="1"/>
              <a:t>směrnice</a:t>
            </a:r>
            <a:r>
              <a:rPr lang="en-US" dirty="0"/>
              <a:t> EU/2011/</a:t>
            </a:r>
            <a:r>
              <a:rPr lang="en-US" dirty="0" smtClean="0"/>
              <a:t>16</a:t>
            </a:r>
            <a:endParaRPr lang="en-US" dirty="0"/>
          </a:p>
          <a:p>
            <a:endParaRPr lang="en-US" dirty="0"/>
          </a:p>
        </p:txBody>
      </p:sp>
    </p:spTree>
    <p:extLst>
      <p:ext uri="{BB962C8B-B14F-4D97-AF65-F5344CB8AC3E}">
        <p14:creationId xmlns:p14="http://schemas.microsoft.com/office/powerpoint/2010/main" val="3600395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Působnost</a:t>
            </a:r>
            <a:endParaRPr lang="en-US" dirty="0"/>
          </a:p>
        </p:txBody>
      </p:sp>
      <p:sp>
        <p:nvSpPr>
          <p:cNvPr id="3" name="Content Placeholder 2"/>
          <p:cNvSpPr>
            <a:spLocks noGrp="1"/>
          </p:cNvSpPr>
          <p:nvPr>
            <p:ph idx="1"/>
          </p:nvPr>
        </p:nvSpPr>
        <p:spPr/>
        <p:txBody>
          <a:bodyPr/>
          <a:lstStyle/>
          <a:p>
            <a:r>
              <a:rPr lang="en-US" dirty="0" err="1"/>
              <a:t>Předběžná</a:t>
            </a:r>
            <a:r>
              <a:rPr lang="en-US" dirty="0"/>
              <a:t> </a:t>
            </a:r>
            <a:r>
              <a:rPr lang="en-US" dirty="0" err="1"/>
              <a:t>daňová</a:t>
            </a:r>
            <a:r>
              <a:rPr lang="en-US" dirty="0"/>
              <a:t> </a:t>
            </a:r>
            <a:r>
              <a:rPr lang="en-US" dirty="0" err="1" smtClean="0"/>
              <a:t>rozhodnutí</a:t>
            </a:r>
            <a:r>
              <a:rPr lang="en-US" dirty="0" smtClean="0"/>
              <a:t> s </a:t>
            </a:r>
            <a:r>
              <a:rPr lang="en-US" dirty="0" err="1" smtClean="0"/>
              <a:t>přeshraničním</a:t>
            </a:r>
            <a:r>
              <a:rPr lang="en-US" dirty="0" smtClean="0"/>
              <a:t> </a:t>
            </a:r>
            <a:r>
              <a:rPr lang="en-US" dirty="0" err="1" smtClean="0"/>
              <a:t>prvkem</a:t>
            </a:r>
            <a:endParaRPr lang="en-US" dirty="0" smtClean="0"/>
          </a:p>
          <a:p>
            <a:r>
              <a:rPr lang="en-US" dirty="0" err="1"/>
              <a:t>R</a:t>
            </a:r>
            <a:r>
              <a:rPr lang="en-US" dirty="0" err="1" smtClean="0"/>
              <a:t>ůzné</a:t>
            </a:r>
            <a:r>
              <a:rPr lang="en-US" dirty="0" smtClean="0"/>
              <a:t> </a:t>
            </a:r>
            <a:r>
              <a:rPr lang="en-US" dirty="0" err="1" smtClean="0"/>
              <a:t>daně</a:t>
            </a:r>
            <a:r>
              <a:rPr lang="en-US" dirty="0" smtClean="0"/>
              <a:t> (</a:t>
            </a:r>
            <a:r>
              <a:rPr lang="en-US" dirty="0" err="1" smtClean="0"/>
              <a:t>kromě</a:t>
            </a:r>
            <a:r>
              <a:rPr lang="en-US" dirty="0" smtClean="0"/>
              <a:t> DPH, </a:t>
            </a:r>
            <a:r>
              <a:rPr lang="en-US" dirty="0" err="1" smtClean="0"/>
              <a:t>cel</a:t>
            </a:r>
            <a:r>
              <a:rPr lang="en-US" dirty="0" smtClean="0"/>
              <a:t>, </a:t>
            </a:r>
            <a:r>
              <a:rPr lang="en-US" dirty="0" err="1" smtClean="0"/>
              <a:t>pojištění</a:t>
            </a:r>
            <a:r>
              <a:rPr lang="en-US" dirty="0" smtClean="0"/>
              <a:t>)</a:t>
            </a:r>
          </a:p>
          <a:p>
            <a:r>
              <a:rPr lang="en-US" dirty="0" err="1" smtClean="0"/>
              <a:t>Pouze</a:t>
            </a:r>
            <a:r>
              <a:rPr lang="en-US" dirty="0" smtClean="0"/>
              <a:t> PO</a:t>
            </a:r>
            <a:endParaRPr lang="en-US" dirty="0"/>
          </a:p>
          <a:p>
            <a:r>
              <a:rPr lang="en-US" dirty="0" err="1"/>
              <a:t>Určený</a:t>
            </a:r>
            <a:r>
              <a:rPr lang="en-US" dirty="0"/>
              <a:t> </a:t>
            </a:r>
            <a:r>
              <a:rPr lang="en-US" dirty="0" err="1"/>
              <a:t>objem</a:t>
            </a:r>
            <a:r>
              <a:rPr lang="en-US" dirty="0"/>
              <a:t> </a:t>
            </a:r>
            <a:r>
              <a:rPr lang="en-US" dirty="0" err="1" smtClean="0"/>
              <a:t>informací</a:t>
            </a:r>
            <a:endParaRPr lang="en-US" dirty="0" smtClean="0"/>
          </a:p>
          <a:p>
            <a:r>
              <a:rPr lang="en-US" dirty="0" smtClean="0"/>
              <a:t>ČS a v </a:t>
            </a:r>
            <a:r>
              <a:rPr lang="en-US" dirty="0" err="1" smtClean="0"/>
              <a:t>omezeném</a:t>
            </a:r>
            <a:r>
              <a:rPr lang="en-US" dirty="0" smtClean="0"/>
              <a:t> </a:t>
            </a:r>
            <a:r>
              <a:rPr lang="en-US" dirty="0" err="1" smtClean="0"/>
              <a:t>rozsahu</a:t>
            </a:r>
            <a:r>
              <a:rPr lang="en-US" dirty="0" smtClean="0"/>
              <a:t> </a:t>
            </a:r>
            <a:r>
              <a:rPr lang="en-US" dirty="0" err="1" smtClean="0"/>
              <a:t>Komise</a:t>
            </a:r>
            <a:endParaRPr lang="en-US" dirty="0" smtClean="0"/>
          </a:p>
          <a:p>
            <a:r>
              <a:rPr lang="en-US" dirty="0" smtClean="0"/>
              <a:t>Role </a:t>
            </a:r>
            <a:r>
              <a:rPr lang="en-US" dirty="0" err="1" smtClean="0"/>
              <a:t>Komise</a:t>
            </a:r>
            <a:endParaRPr lang="en-US" dirty="0" smtClean="0"/>
          </a:p>
          <a:p>
            <a:pPr lvl="1"/>
            <a:r>
              <a:rPr lang="en-US" dirty="0" err="1" smtClean="0"/>
              <a:t>Centrální</a:t>
            </a:r>
            <a:r>
              <a:rPr lang="en-US" dirty="0" smtClean="0"/>
              <a:t> </a:t>
            </a:r>
            <a:r>
              <a:rPr lang="en-US" dirty="0" err="1" smtClean="0"/>
              <a:t>úložiště</a:t>
            </a:r>
            <a:endParaRPr lang="en-US" dirty="0" smtClean="0"/>
          </a:p>
          <a:p>
            <a:pPr lvl="1"/>
            <a:r>
              <a:rPr lang="en-US" dirty="0" err="1" smtClean="0"/>
              <a:t>Statistika</a:t>
            </a:r>
            <a:endParaRPr lang="en-US" dirty="0"/>
          </a:p>
          <a:p>
            <a:endParaRPr lang="en-US" dirty="0"/>
          </a:p>
        </p:txBody>
      </p:sp>
    </p:spTree>
    <p:extLst>
      <p:ext uri="{BB962C8B-B14F-4D97-AF65-F5344CB8AC3E}">
        <p14:creationId xmlns:p14="http://schemas.microsoft.com/office/powerpoint/2010/main" val="2936752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Klíčové</a:t>
            </a:r>
            <a:r>
              <a:rPr lang="en-US" dirty="0" smtClean="0"/>
              <a:t> </a:t>
            </a:r>
            <a:r>
              <a:rPr lang="en-US" dirty="0" err="1" smtClean="0"/>
              <a:t>pojmy</a:t>
            </a:r>
            <a:endParaRPr lang="en-US" dirty="0"/>
          </a:p>
        </p:txBody>
      </p:sp>
      <p:sp>
        <p:nvSpPr>
          <p:cNvPr id="3" name="Content Placeholder 2"/>
          <p:cNvSpPr>
            <a:spLocks noGrp="1"/>
          </p:cNvSpPr>
          <p:nvPr>
            <p:ph idx="1"/>
          </p:nvPr>
        </p:nvSpPr>
        <p:spPr/>
        <p:txBody>
          <a:bodyPr/>
          <a:lstStyle/>
          <a:p>
            <a:r>
              <a:rPr lang="en-US" dirty="0" err="1" smtClean="0"/>
              <a:t>Předběžné</a:t>
            </a:r>
            <a:r>
              <a:rPr lang="en-US" dirty="0" smtClean="0"/>
              <a:t> </a:t>
            </a:r>
            <a:r>
              <a:rPr lang="en-US" dirty="0" err="1" smtClean="0"/>
              <a:t>da</a:t>
            </a:r>
            <a:r>
              <a:rPr lang="en-US" dirty="0" err="1" smtClean="0"/>
              <a:t>ňové</a:t>
            </a:r>
            <a:r>
              <a:rPr lang="en-US" dirty="0" smtClean="0"/>
              <a:t> </a:t>
            </a:r>
            <a:r>
              <a:rPr lang="en-US" dirty="0" err="1" smtClean="0"/>
              <a:t>rozhodnutí</a:t>
            </a:r>
            <a:r>
              <a:rPr lang="en-US" dirty="0" smtClean="0"/>
              <a:t> </a:t>
            </a:r>
            <a:r>
              <a:rPr lang="en-US" dirty="0" err="1" smtClean="0"/>
              <a:t>čl</a:t>
            </a:r>
            <a:r>
              <a:rPr lang="en-US" dirty="0" smtClean="0"/>
              <a:t>. 3/ 9/14</a:t>
            </a:r>
          </a:p>
          <a:p>
            <a:r>
              <a:rPr lang="en-US" dirty="0" smtClean="0"/>
              <a:t>APA </a:t>
            </a:r>
            <a:r>
              <a:rPr lang="en-US" dirty="0" err="1"/>
              <a:t>čl</a:t>
            </a:r>
            <a:r>
              <a:rPr lang="en-US" dirty="0"/>
              <a:t>. </a:t>
            </a:r>
            <a:r>
              <a:rPr lang="en-US" dirty="0" smtClean="0"/>
              <a:t>3/ 9</a:t>
            </a:r>
            <a:r>
              <a:rPr lang="en-US" dirty="0"/>
              <a:t>/15</a:t>
            </a:r>
            <a:endParaRPr lang="en-US" dirty="0" smtClean="0"/>
          </a:p>
          <a:p>
            <a:r>
              <a:rPr lang="en-US" dirty="0" err="1" smtClean="0"/>
              <a:t>Přehraniční</a:t>
            </a:r>
            <a:r>
              <a:rPr lang="en-US" dirty="0" smtClean="0"/>
              <a:t> </a:t>
            </a:r>
            <a:r>
              <a:rPr lang="en-US" dirty="0" err="1" smtClean="0"/>
              <a:t>transakce</a:t>
            </a:r>
            <a:r>
              <a:rPr lang="en-US" dirty="0" smtClean="0"/>
              <a:t> – </a:t>
            </a:r>
            <a:r>
              <a:rPr lang="en-US" dirty="0" err="1" smtClean="0"/>
              <a:t>čl</a:t>
            </a:r>
            <a:r>
              <a:rPr lang="en-US" dirty="0" smtClean="0"/>
              <a:t>. 3/ 9/16</a:t>
            </a:r>
            <a:endParaRPr lang="en-US" dirty="0"/>
          </a:p>
        </p:txBody>
      </p:sp>
    </p:spTree>
    <p:extLst>
      <p:ext uri="{BB962C8B-B14F-4D97-AF65-F5344CB8AC3E}">
        <p14:creationId xmlns:p14="http://schemas.microsoft.com/office/powerpoint/2010/main" val="34096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ruling</a:t>
            </a:r>
            <a:endParaRPr lang="en-US" dirty="0"/>
          </a:p>
        </p:txBody>
      </p:sp>
      <p:sp>
        <p:nvSpPr>
          <p:cNvPr id="3" name="Content Placeholder 2"/>
          <p:cNvSpPr>
            <a:spLocks noGrp="1"/>
          </p:cNvSpPr>
          <p:nvPr>
            <p:ph idx="1"/>
          </p:nvPr>
        </p:nvSpPr>
        <p:spPr>
          <a:xfrm>
            <a:off x="762000" y="578556"/>
            <a:ext cx="7543800" cy="4459110"/>
          </a:xfrm>
        </p:spPr>
        <p:txBody>
          <a:bodyPr>
            <a:noAutofit/>
          </a:bodyPr>
          <a:lstStyle/>
          <a:p>
            <a:pPr marL="0" indent="0">
              <a:buNone/>
            </a:pPr>
            <a:r>
              <a:rPr lang="en-US" sz="1400" dirty="0" smtClean="0"/>
              <a:t> 'advance </a:t>
            </a:r>
            <a:r>
              <a:rPr lang="en-US" sz="1400" dirty="0"/>
              <a:t>cross-border ruling' means any </a:t>
            </a:r>
            <a:r>
              <a:rPr lang="en-US" sz="1400" dirty="0">
                <a:solidFill>
                  <a:srgbClr val="FF0000"/>
                </a:solidFill>
              </a:rPr>
              <a:t>agreement, communication, or any other instrument or action</a:t>
            </a:r>
            <a:r>
              <a:rPr lang="en-US" sz="1400" dirty="0"/>
              <a:t> with similar effects, including one issued, amended or renewed in the context of a tax audit, and which meets the following conditions</a:t>
            </a:r>
            <a:r>
              <a:rPr lang="en-US" sz="1400" dirty="0" smtClean="0"/>
              <a:t>:</a:t>
            </a:r>
          </a:p>
          <a:p>
            <a:pPr marL="342900" indent="-342900">
              <a:buAutoNum type="alphaLcParenBoth"/>
            </a:pPr>
            <a:r>
              <a:rPr lang="en-US" sz="1400" dirty="0" smtClean="0"/>
              <a:t>is </a:t>
            </a:r>
            <a:r>
              <a:rPr lang="en-US" sz="1400" dirty="0"/>
              <a:t>issued, amended or renewed by, or on behalf of, the government or the tax authority of a Member State, or the Member State's territorial or administrative subdivisions, including local authorities, irrespectively of whether they are effectively used or not</a:t>
            </a:r>
            <a:r>
              <a:rPr lang="en-US" sz="1400" dirty="0" smtClean="0"/>
              <a:t>;</a:t>
            </a:r>
          </a:p>
          <a:p>
            <a:pPr marL="342900" indent="-342900">
              <a:buAutoNum type="alphaLcParenBoth"/>
            </a:pPr>
            <a:r>
              <a:rPr lang="en-US" sz="1400" dirty="0" smtClean="0"/>
              <a:t>is </a:t>
            </a:r>
            <a:r>
              <a:rPr lang="en-US" sz="1400" dirty="0"/>
              <a:t>issued, amended or renewed, t</a:t>
            </a:r>
            <a:r>
              <a:rPr lang="en-US" sz="1400" dirty="0">
                <a:solidFill>
                  <a:srgbClr val="FF0000"/>
                </a:solidFill>
              </a:rPr>
              <a:t>o a particular person or a group of persons</a:t>
            </a:r>
            <a:r>
              <a:rPr lang="en-US" sz="1400" dirty="0"/>
              <a:t>, and which that person or a group of persons is </a:t>
            </a:r>
            <a:r>
              <a:rPr lang="en-US" sz="1400" dirty="0">
                <a:solidFill>
                  <a:srgbClr val="FF0000"/>
                </a:solidFill>
              </a:rPr>
              <a:t>entitled to rely on</a:t>
            </a:r>
            <a:r>
              <a:rPr lang="en-US" sz="1400" dirty="0" smtClean="0"/>
              <a:t>;</a:t>
            </a:r>
          </a:p>
          <a:p>
            <a:pPr marL="342900" indent="-342900">
              <a:buAutoNum type="alphaLcParenBoth"/>
            </a:pPr>
            <a:r>
              <a:rPr lang="en-US" sz="1400" dirty="0" smtClean="0">
                <a:solidFill>
                  <a:srgbClr val="FF0000"/>
                </a:solidFill>
              </a:rPr>
              <a:t>concerns </a:t>
            </a:r>
            <a:r>
              <a:rPr lang="en-US" sz="1400" dirty="0">
                <a:solidFill>
                  <a:srgbClr val="FF0000"/>
                </a:solidFill>
              </a:rPr>
              <a:t>the interpretation or application of a legal or administrative provision</a:t>
            </a:r>
            <a:r>
              <a:rPr lang="en-US" sz="1400" dirty="0"/>
              <a:t> concerning the administration or enforcement of national laws relating to taxes of the Member State, or the Member State's territorial or administrative subdivisions, including local authorities; </a:t>
            </a:r>
            <a:endParaRPr lang="en-US" sz="1400" dirty="0" smtClean="0"/>
          </a:p>
          <a:p>
            <a:pPr marL="342900" indent="-342900">
              <a:buAutoNum type="alphaLcParenBoth"/>
            </a:pPr>
            <a:r>
              <a:rPr lang="en-US" sz="1400" dirty="0" smtClean="0">
                <a:solidFill>
                  <a:srgbClr val="FF0000"/>
                </a:solidFill>
              </a:rPr>
              <a:t>relates </a:t>
            </a:r>
            <a:r>
              <a:rPr lang="en-US" sz="1400" dirty="0">
                <a:solidFill>
                  <a:srgbClr val="FF0000"/>
                </a:solidFill>
              </a:rPr>
              <a:t>to a cross-border transaction </a:t>
            </a:r>
            <a:r>
              <a:rPr lang="en-US" sz="1400" dirty="0"/>
              <a:t>or to the question of whether or not activities carried on by a person in another jurisdiction create</a:t>
            </a:r>
            <a:r>
              <a:rPr lang="en-US" sz="1400" dirty="0">
                <a:solidFill>
                  <a:srgbClr val="FF0000"/>
                </a:solidFill>
              </a:rPr>
              <a:t> a permanent establishment</a:t>
            </a:r>
            <a:r>
              <a:rPr lang="en-US" sz="1400" dirty="0"/>
              <a:t>, and</a:t>
            </a:r>
            <a:r>
              <a:rPr lang="en-US" sz="1400" dirty="0" smtClean="0"/>
              <a:t>;</a:t>
            </a:r>
          </a:p>
          <a:p>
            <a:pPr marL="342900" indent="-342900">
              <a:buAutoNum type="alphaLcParenBoth"/>
            </a:pPr>
            <a:r>
              <a:rPr lang="en-US" sz="1400" dirty="0" smtClean="0"/>
              <a:t>is </a:t>
            </a:r>
            <a:r>
              <a:rPr lang="en-US" sz="1400" dirty="0"/>
              <a:t>made in advance of the transactions or of the activities in another jurisdiction potentially creating a permanent establishment or of the filing of a tax return covering the period in which the transaction or series of transactions or activities took place. </a:t>
            </a:r>
            <a:endParaRPr lang="en-US" sz="1400" dirty="0"/>
          </a:p>
          <a:p>
            <a:pPr marL="0" indent="0">
              <a:buNone/>
            </a:pPr>
            <a:r>
              <a:rPr lang="en-US" sz="1400" dirty="0"/>
              <a:t>The cross-border transaction may involve, but is not restricted to, the making of investments, the provision of goods, services, finance or the use of tangible or intangible assets and does not have to directly involve the person receiving the advance cross-border </a:t>
            </a:r>
            <a:r>
              <a:rPr lang="en-US" sz="1400" dirty="0" smtClean="0"/>
              <a:t>ruling </a:t>
            </a:r>
            <a:endParaRPr lang="en-US" sz="1400" dirty="0"/>
          </a:p>
        </p:txBody>
      </p:sp>
    </p:spTree>
    <p:extLst>
      <p:ext uri="{BB962C8B-B14F-4D97-AF65-F5344CB8AC3E}">
        <p14:creationId xmlns:p14="http://schemas.microsoft.com/office/powerpoint/2010/main" val="362889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a:t>
            </a:r>
            <a:endParaRPr lang="en-US" dirty="0"/>
          </a:p>
        </p:txBody>
      </p:sp>
      <p:sp>
        <p:nvSpPr>
          <p:cNvPr id="3" name="Content Placeholder 2"/>
          <p:cNvSpPr>
            <a:spLocks noGrp="1"/>
          </p:cNvSpPr>
          <p:nvPr>
            <p:ph idx="1"/>
          </p:nvPr>
        </p:nvSpPr>
        <p:spPr>
          <a:xfrm>
            <a:off x="762000" y="996245"/>
            <a:ext cx="7543800" cy="3886200"/>
          </a:xfrm>
        </p:spPr>
        <p:txBody>
          <a:bodyPr>
            <a:normAutofit fontScale="62500" lnSpcReduction="20000"/>
          </a:bodyPr>
          <a:lstStyle/>
          <a:p>
            <a:pPr marL="0" indent="0">
              <a:buNone/>
            </a:pPr>
            <a:r>
              <a:rPr lang="en-US" dirty="0">
                <a:solidFill>
                  <a:srgbClr val="FF0000"/>
                </a:solidFill>
              </a:rPr>
              <a:t>'advance pricing arrangement'</a:t>
            </a:r>
            <a:r>
              <a:rPr lang="en-US" dirty="0"/>
              <a:t> means any agreement, communication or any other instrument or action with similar effects, including one issued, amended or renewed in the context of a tax audit, and which meets the following conditions: </a:t>
            </a:r>
            <a:endParaRPr lang="en-US" dirty="0"/>
          </a:p>
          <a:p>
            <a:pPr marL="457200" indent="-457200">
              <a:buAutoNum type="alphaLcParenBoth"/>
            </a:pPr>
            <a:r>
              <a:rPr lang="en-US" dirty="0" smtClean="0"/>
              <a:t>is </a:t>
            </a:r>
            <a:r>
              <a:rPr lang="en-US" dirty="0"/>
              <a:t>issued, amended or renewed by, or on behalf of, the government or the tax authority of one or more Member States, including any territorial or administrative subdivision thereof, including local authorities, irrespectively of whether they are effectively used or not; </a:t>
            </a:r>
            <a:endParaRPr lang="en-US" dirty="0"/>
          </a:p>
          <a:p>
            <a:pPr marL="457200" indent="-457200">
              <a:buAutoNum type="alphaLcParenBoth"/>
            </a:pPr>
            <a:r>
              <a:rPr lang="en-US" dirty="0" smtClean="0"/>
              <a:t>is </a:t>
            </a:r>
            <a:r>
              <a:rPr lang="en-US" dirty="0"/>
              <a:t>issued, amended or renewed, to a particular person or a group of persons and which that person or a group of persons is entitled to rely on; </a:t>
            </a:r>
            <a:r>
              <a:rPr lang="en-US" dirty="0" smtClean="0"/>
              <a:t>and</a:t>
            </a:r>
          </a:p>
          <a:p>
            <a:pPr marL="457200" indent="-457200">
              <a:buAutoNum type="alphaLcParenBoth"/>
            </a:pPr>
            <a:r>
              <a:rPr lang="en-US" dirty="0" smtClean="0">
                <a:solidFill>
                  <a:srgbClr val="FF0000"/>
                </a:solidFill>
              </a:rPr>
              <a:t>determines </a:t>
            </a:r>
            <a:r>
              <a:rPr lang="en-US" dirty="0">
                <a:solidFill>
                  <a:srgbClr val="FF0000"/>
                </a:solidFill>
              </a:rPr>
              <a:t>in advance of cross-border transactions between associated enterprises, an appropriate set of criteria for the determination of the transfer pricing</a:t>
            </a:r>
            <a:r>
              <a:rPr lang="en-US" dirty="0"/>
              <a:t> for those transactions or determines the attribution of profits to a permanent establishment. </a:t>
            </a:r>
            <a:endParaRPr lang="en-US" dirty="0"/>
          </a:p>
          <a:p>
            <a:pPr marL="0" indent="0">
              <a:buNone/>
            </a:pPr>
            <a:r>
              <a:rPr lang="en-US" dirty="0"/>
              <a:t>Enterprises are associated enterprises where one enterprise participates directly or indirectly in the management, control or capital of another enterprise or the same persons participate directly or indirectly in the management, control or capital of the enterprises. </a:t>
            </a:r>
            <a:endParaRPr lang="en-US" dirty="0"/>
          </a:p>
          <a:p>
            <a:pPr marL="0" indent="0">
              <a:buNone/>
            </a:pPr>
            <a:r>
              <a:rPr lang="en-US" dirty="0"/>
              <a:t>Transfer prices are the prices at which an enterprise transfers physical goods and intangible property or provides services to associated enterprises, and "transfer pricing" is to be construed accordingly; </a:t>
            </a:r>
            <a:endParaRPr lang="en-US" dirty="0"/>
          </a:p>
          <a:p>
            <a:pPr marL="0" indent="0">
              <a:buNone/>
            </a:pPr>
            <a:endParaRPr lang="en-US" dirty="0"/>
          </a:p>
        </p:txBody>
      </p:sp>
    </p:spTree>
    <p:extLst>
      <p:ext uri="{BB962C8B-B14F-4D97-AF65-F5344CB8AC3E}">
        <p14:creationId xmlns:p14="http://schemas.microsoft.com/office/powerpoint/2010/main" val="3803257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Cross-border transaction</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3400" dirty="0" smtClean="0"/>
              <a:t> </a:t>
            </a:r>
            <a:r>
              <a:rPr lang="en-US" sz="3400" dirty="0"/>
              <a:t>'</a:t>
            </a:r>
            <a:r>
              <a:rPr lang="en-US" sz="4500" dirty="0"/>
              <a:t>cross-border transaction' means a transaction or series of transactions where: </a:t>
            </a:r>
            <a:endParaRPr lang="en-US" sz="4500" dirty="0"/>
          </a:p>
          <a:p>
            <a:pPr marL="457200" indent="-457200">
              <a:buAutoNum type="alphaLcParenBoth"/>
            </a:pPr>
            <a:r>
              <a:rPr lang="en-US" sz="4500" dirty="0" smtClean="0">
                <a:solidFill>
                  <a:srgbClr val="FF0000"/>
                </a:solidFill>
              </a:rPr>
              <a:t>not </a:t>
            </a:r>
            <a:r>
              <a:rPr lang="en-US" sz="4500" dirty="0">
                <a:solidFill>
                  <a:srgbClr val="FF0000"/>
                </a:solidFill>
              </a:rPr>
              <a:t>all the parties to the transaction or series of transactions are resident </a:t>
            </a:r>
            <a:r>
              <a:rPr lang="en-US" sz="4500" dirty="0"/>
              <a:t>for tax purposes in the Member State issuing, amending or renewing the advance cross-border ruling, or; </a:t>
            </a:r>
            <a:endParaRPr lang="en-US" sz="4500" dirty="0" smtClean="0"/>
          </a:p>
          <a:p>
            <a:pPr marL="457200" indent="-457200">
              <a:buAutoNum type="alphaLcParenBoth"/>
            </a:pPr>
            <a:r>
              <a:rPr lang="en-US" sz="4500" dirty="0" smtClean="0"/>
              <a:t>any </a:t>
            </a:r>
            <a:r>
              <a:rPr lang="en-US" sz="4500" dirty="0"/>
              <a:t>of the parties to the transaction or series of transactions </a:t>
            </a:r>
            <a:r>
              <a:rPr lang="en-US" sz="4500" dirty="0">
                <a:solidFill>
                  <a:srgbClr val="FF0000"/>
                </a:solidFill>
              </a:rPr>
              <a:t>is simultaneously resident </a:t>
            </a:r>
            <a:r>
              <a:rPr lang="en-US" sz="4500" dirty="0"/>
              <a:t>for tax purposes in more than one jurisdiction, or; </a:t>
            </a:r>
            <a:endParaRPr lang="en-US" sz="4500" dirty="0" smtClean="0"/>
          </a:p>
          <a:p>
            <a:pPr marL="457200" indent="-457200">
              <a:buAutoNum type="alphaLcParenBoth"/>
            </a:pPr>
            <a:r>
              <a:rPr lang="en-US" sz="4500" dirty="0" smtClean="0"/>
              <a:t>one </a:t>
            </a:r>
            <a:r>
              <a:rPr lang="en-US" sz="4500" dirty="0"/>
              <a:t>of the parties to the transaction or series of transactions carries on business in another jurisdiction through </a:t>
            </a:r>
            <a:r>
              <a:rPr lang="en-US" sz="4500" dirty="0">
                <a:solidFill>
                  <a:srgbClr val="FF0000"/>
                </a:solidFill>
              </a:rPr>
              <a:t>a permanent establishment </a:t>
            </a:r>
            <a:r>
              <a:rPr lang="en-US" sz="4500" dirty="0"/>
              <a:t>and the transaction or series of transactions forms part or the whole of the business of the permanent establishment. A cross-border transaction or series of transactions shall also include arrangements made by a person in respect of business activities in another jurisdiction which that person carries on through a permanent establishment, </a:t>
            </a:r>
            <a:r>
              <a:rPr lang="en-US" sz="4500" dirty="0" smtClean="0"/>
              <a:t>or</a:t>
            </a:r>
          </a:p>
          <a:p>
            <a:pPr marL="457200" indent="-457200">
              <a:buAutoNum type="alphaLcParenBoth"/>
            </a:pPr>
            <a:r>
              <a:rPr lang="en-US" sz="4500" dirty="0" smtClean="0"/>
              <a:t>transactions </a:t>
            </a:r>
            <a:r>
              <a:rPr lang="en-US" sz="4500" dirty="0"/>
              <a:t>or series of transactions which have a cross border impact. </a:t>
            </a:r>
            <a:endParaRPr lang="en-US" sz="4500" dirty="0"/>
          </a:p>
          <a:p>
            <a:pPr marL="0" indent="0">
              <a:buNone/>
            </a:pPr>
            <a:endParaRPr lang="en-US" sz="4500" dirty="0" smtClean="0"/>
          </a:p>
          <a:p>
            <a:pPr marL="0" indent="0">
              <a:buNone/>
            </a:pPr>
            <a:r>
              <a:rPr lang="en-US" sz="4500" dirty="0" smtClean="0"/>
              <a:t>For </a:t>
            </a:r>
            <a:r>
              <a:rPr lang="en-US" sz="4500" dirty="0"/>
              <a:t>the purpose of point 15 'cross-border transaction' means a transaction or series of transactions involving associated enterprises which are not all resident for tax purposes in the territory of a single jurisdiction or where transactions or series thereof have a cross border impact</a:t>
            </a:r>
            <a:r>
              <a:rPr lang="en-US" sz="4500" dirty="0" smtClean="0"/>
              <a:t>.</a:t>
            </a:r>
            <a:endParaRPr lang="en-US" sz="4500" dirty="0"/>
          </a:p>
          <a:p>
            <a:pPr marL="0" indent="0">
              <a:buNone/>
            </a:pPr>
            <a:endParaRPr lang="en-US" sz="4500" dirty="0"/>
          </a:p>
        </p:txBody>
      </p:sp>
    </p:spTree>
    <p:extLst>
      <p:ext uri="{BB962C8B-B14F-4D97-AF65-F5344CB8AC3E}">
        <p14:creationId xmlns:p14="http://schemas.microsoft.com/office/powerpoint/2010/main" val="852802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Metoda</a:t>
            </a:r>
            <a:endParaRPr lang="en-US" dirty="0"/>
          </a:p>
        </p:txBody>
      </p:sp>
      <p:sp>
        <p:nvSpPr>
          <p:cNvPr id="3" name="Content Placeholder 2"/>
          <p:cNvSpPr>
            <a:spLocks noGrp="1"/>
          </p:cNvSpPr>
          <p:nvPr>
            <p:ph idx="1"/>
          </p:nvPr>
        </p:nvSpPr>
        <p:spPr/>
        <p:txBody>
          <a:bodyPr/>
          <a:lstStyle/>
          <a:p>
            <a:r>
              <a:rPr lang="en-US" dirty="0" err="1" smtClean="0"/>
              <a:t>Automatická</a:t>
            </a:r>
            <a:r>
              <a:rPr lang="en-US" dirty="0" smtClean="0"/>
              <a:t> </a:t>
            </a:r>
            <a:r>
              <a:rPr lang="en-US" dirty="0" err="1" smtClean="0"/>
              <a:t>výměna</a:t>
            </a:r>
            <a:r>
              <a:rPr lang="en-US" dirty="0" smtClean="0"/>
              <a:t> </a:t>
            </a:r>
            <a:r>
              <a:rPr lang="en-US" dirty="0" err="1" smtClean="0"/>
              <a:t>informací</a:t>
            </a:r>
            <a:r>
              <a:rPr lang="en-US" dirty="0" smtClean="0"/>
              <a:t> </a:t>
            </a:r>
            <a:r>
              <a:rPr lang="en-US" dirty="0" err="1" smtClean="0"/>
              <a:t>mezi</a:t>
            </a:r>
            <a:r>
              <a:rPr lang="en-US" dirty="0" smtClean="0"/>
              <a:t> </a:t>
            </a:r>
            <a:r>
              <a:rPr lang="en-US" dirty="0" err="1" smtClean="0"/>
              <a:t>všemi</a:t>
            </a:r>
            <a:r>
              <a:rPr lang="en-US" dirty="0" smtClean="0"/>
              <a:t> </a:t>
            </a:r>
            <a:r>
              <a:rPr lang="en-US" dirty="0" smtClean="0"/>
              <a:t>ČS:</a:t>
            </a:r>
          </a:p>
          <a:p>
            <a:pPr lvl="1"/>
            <a:r>
              <a:rPr lang="en-US" dirty="0" err="1" smtClean="0"/>
              <a:t>Identifikace</a:t>
            </a:r>
            <a:r>
              <a:rPr lang="en-US" dirty="0" smtClean="0"/>
              <a:t> </a:t>
            </a:r>
            <a:r>
              <a:rPr lang="en-US" dirty="0" err="1" smtClean="0"/>
              <a:t>poplatníka</a:t>
            </a:r>
            <a:endParaRPr lang="en-US" dirty="0" smtClean="0"/>
          </a:p>
          <a:p>
            <a:pPr lvl="1"/>
            <a:r>
              <a:rPr lang="en-US" dirty="0" err="1" smtClean="0"/>
              <a:t>Obsah</a:t>
            </a:r>
            <a:r>
              <a:rPr lang="en-US" dirty="0" smtClean="0"/>
              <a:t> </a:t>
            </a:r>
            <a:r>
              <a:rPr lang="en-US" dirty="0" err="1" smtClean="0"/>
              <a:t>rozhodnutí</a:t>
            </a:r>
            <a:r>
              <a:rPr lang="en-US" dirty="0" smtClean="0"/>
              <a:t>, </a:t>
            </a:r>
            <a:r>
              <a:rPr lang="en-US" dirty="0" err="1" smtClean="0"/>
              <a:t>popis</a:t>
            </a:r>
            <a:r>
              <a:rPr lang="en-US" dirty="0" smtClean="0"/>
              <a:t> </a:t>
            </a:r>
            <a:r>
              <a:rPr lang="en-US" dirty="0" err="1" smtClean="0"/>
              <a:t>transakce</a:t>
            </a:r>
            <a:endParaRPr lang="en-US" dirty="0" smtClean="0"/>
          </a:p>
          <a:p>
            <a:pPr lvl="1"/>
            <a:r>
              <a:rPr lang="en-US" dirty="0" err="1" smtClean="0"/>
              <a:t>Kritéria</a:t>
            </a:r>
            <a:r>
              <a:rPr lang="en-US" dirty="0" smtClean="0"/>
              <a:t> pro </a:t>
            </a:r>
            <a:r>
              <a:rPr lang="en-US" dirty="0" err="1" smtClean="0"/>
              <a:t>stanovení</a:t>
            </a:r>
            <a:r>
              <a:rPr lang="en-US" dirty="0" smtClean="0"/>
              <a:t> </a:t>
            </a:r>
            <a:r>
              <a:rPr lang="en-US" dirty="0" err="1" smtClean="0"/>
              <a:t>ujednání</a:t>
            </a:r>
            <a:r>
              <a:rPr lang="en-US" dirty="0" smtClean="0"/>
              <a:t> o </a:t>
            </a:r>
            <a:r>
              <a:rPr lang="en-US" dirty="0" err="1" smtClean="0"/>
              <a:t>převodních</a:t>
            </a:r>
            <a:r>
              <a:rPr lang="en-US" dirty="0" smtClean="0"/>
              <a:t> </a:t>
            </a:r>
            <a:r>
              <a:rPr lang="en-US" dirty="0" err="1" smtClean="0"/>
              <a:t>cenách</a:t>
            </a:r>
            <a:endParaRPr lang="en-US" dirty="0" smtClean="0"/>
          </a:p>
          <a:p>
            <a:pPr lvl="1"/>
            <a:r>
              <a:rPr lang="en-US" dirty="0" err="1" smtClean="0"/>
              <a:t>Identifikace</a:t>
            </a:r>
            <a:r>
              <a:rPr lang="en-US" dirty="0" smtClean="0"/>
              <a:t> </a:t>
            </a:r>
            <a:r>
              <a:rPr lang="en-US" dirty="0" err="1" smtClean="0"/>
              <a:t>státu</a:t>
            </a:r>
            <a:r>
              <a:rPr lang="en-US" dirty="0" smtClean="0"/>
              <a:t>, </a:t>
            </a:r>
            <a:r>
              <a:rPr lang="en-US" dirty="0" err="1" smtClean="0"/>
              <a:t>který</a:t>
            </a:r>
            <a:r>
              <a:rPr lang="en-US" dirty="0" smtClean="0"/>
              <a:t> </a:t>
            </a:r>
            <a:r>
              <a:rPr lang="en-US" dirty="0" err="1" smtClean="0"/>
              <a:t>mlže</a:t>
            </a:r>
            <a:r>
              <a:rPr lang="en-US" dirty="0" smtClean="0"/>
              <a:t> </a:t>
            </a:r>
            <a:r>
              <a:rPr lang="en-US" dirty="0" err="1" smtClean="0"/>
              <a:t>být</a:t>
            </a:r>
            <a:r>
              <a:rPr lang="en-US" dirty="0" smtClean="0"/>
              <a:t> </a:t>
            </a:r>
            <a:r>
              <a:rPr lang="en-US" dirty="0" err="1" smtClean="0"/>
              <a:t>dotčen</a:t>
            </a:r>
            <a:endParaRPr lang="en-US" dirty="0" smtClean="0"/>
          </a:p>
          <a:p>
            <a:pPr lvl="1"/>
            <a:r>
              <a:rPr lang="en-US" dirty="0" err="1" smtClean="0"/>
              <a:t>Identifikace</a:t>
            </a:r>
            <a:r>
              <a:rPr lang="en-US" dirty="0" smtClean="0"/>
              <a:t> </a:t>
            </a:r>
            <a:r>
              <a:rPr lang="en-US" dirty="0" err="1" smtClean="0"/>
              <a:t>dotčených</a:t>
            </a:r>
            <a:r>
              <a:rPr lang="en-US" dirty="0" smtClean="0"/>
              <a:t> </a:t>
            </a:r>
            <a:r>
              <a:rPr lang="en-US" dirty="0" err="1" smtClean="0"/>
              <a:t>osob</a:t>
            </a:r>
            <a:endParaRPr lang="en-US" dirty="0" smtClean="0"/>
          </a:p>
          <a:p>
            <a:r>
              <a:rPr lang="en-US" dirty="0" err="1" smtClean="0"/>
              <a:t>Další</a:t>
            </a:r>
            <a:r>
              <a:rPr lang="en-US" dirty="0" smtClean="0"/>
              <a:t> </a:t>
            </a:r>
            <a:r>
              <a:rPr lang="en-US" dirty="0" err="1"/>
              <a:t>p</a:t>
            </a:r>
            <a:r>
              <a:rPr lang="en-US" dirty="0" err="1" smtClean="0"/>
              <a:t>odrobnosti</a:t>
            </a:r>
            <a:r>
              <a:rPr lang="en-US" dirty="0" smtClean="0"/>
              <a:t> di </a:t>
            </a:r>
            <a:r>
              <a:rPr lang="en-US" dirty="0" err="1" smtClean="0"/>
              <a:t>členský</a:t>
            </a:r>
            <a:r>
              <a:rPr lang="en-US" dirty="0" smtClean="0"/>
              <a:t> </a:t>
            </a:r>
            <a:r>
              <a:rPr lang="en-US" dirty="0" err="1" smtClean="0"/>
              <a:t>stát</a:t>
            </a:r>
            <a:r>
              <a:rPr lang="en-US" dirty="0" smtClean="0"/>
              <a:t> </a:t>
            </a:r>
            <a:r>
              <a:rPr lang="en-US" dirty="0" err="1" smtClean="0"/>
              <a:t>může</a:t>
            </a:r>
            <a:r>
              <a:rPr lang="en-US" dirty="0" smtClean="0"/>
              <a:t> </a:t>
            </a:r>
            <a:r>
              <a:rPr lang="en-US" dirty="0" err="1" smtClean="0"/>
              <a:t>dožádat</a:t>
            </a:r>
            <a:endParaRPr lang="en-US" dirty="0" smtClean="0"/>
          </a:p>
          <a:p>
            <a:r>
              <a:rPr lang="en-US" dirty="0" err="1" smtClean="0"/>
              <a:t>Standardní</a:t>
            </a:r>
            <a:r>
              <a:rPr lang="en-US" dirty="0" smtClean="0"/>
              <a:t> CCN </a:t>
            </a:r>
            <a:r>
              <a:rPr lang="en-US" dirty="0" err="1" smtClean="0"/>
              <a:t>síť</a:t>
            </a:r>
            <a:endParaRPr lang="en-US" dirty="0" smtClean="0"/>
          </a:p>
          <a:p>
            <a:r>
              <a:rPr lang="en-US" dirty="0" err="1" smtClean="0"/>
              <a:t>Standardizované</a:t>
            </a:r>
            <a:r>
              <a:rPr lang="en-US" dirty="0" smtClean="0"/>
              <a:t> </a:t>
            </a:r>
            <a:r>
              <a:rPr lang="en-US" dirty="0" err="1" smtClean="0"/>
              <a:t>formuláře</a:t>
            </a:r>
            <a:endParaRPr lang="en-US" dirty="0" smtClean="0"/>
          </a:p>
          <a:p>
            <a:pPr marL="0" indent="0">
              <a:buNone/>
            </a:pPr>
            <a:endParaRPr lang="en-US" dirty="0"/>
          </a:p>
        </p:txBody>
      </p:sp>
    </p:spTree>
    <p:extLst>
      <p:ext uri="{BB962C8B-B14F-4D97-AF65-F5344CB8AC3E}">
        <p14:creationId xmlns:p14="http://schemas.microsoft.com/office/powerpoint/2010/main" val="4058516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Časová</a:t>
            </a:r>
            <a:r>
              <a:rPr lang="en-US" dirty="0" smtClean="0"/>
              <a:t> </a:t>
            </a:r>
            <a:r>
              <a:rPr lang="en-US" dirty="0" err="1" smtClean="0"/>
              <a:t>působnost</a:t>
            </a:r>
            <a:endParaRPr lang="en-US" dirty="0"/>
          </a:p>
        </p:txBody>
      </p:sp>
      <p:sp>
        <p:nvSpPr>
          <p:cNvPr id="3" name="Content Placeholder 2"/>
          <p:cNvSpPr>
            <a:spLocks noGrp="1"/>
          </p:cNvSpPr>
          <p:nvPr>
            <p:ph idx="1"/>
          </p:nvPr>
        </p:nvSpPr>
        <p:spPr/>
        <p:txBody>
          <a:bodyPr/>
          <a:lstStyle/>
          <a:p>
            <a:r>
              <a:rPr lang="en-US" dirty="0" err="1" smtClean="0"/>
              <a:t>Implementační</a:t>
            </a:r>
            <a:r>
              <a:rPr lang="en-US" dirty="0" smtClean="0"/>
              <a:t> datum 1. </a:t>
            </a:r>
            <a:r>
              <a:rPr lang="en-US" dirty="0" err="1" smtClean="0"/>
              <a:t>leden</a:t>
            </a:r>
            <a:r>
              <a:rPr lang="en-US" dirty="0" smtClean="0"/>
              <a:t> 2017</a:t>
            </a:r>
          </a:p>
          <a:p>
            <a:r>
              <a:rPr lang="en-US" dirty="0" smtClean="0"/>
              <a:t>2x </a:t>
            </a:r>
            <a:r>
              <a:rPr lang="en-US" dirty="0" err="1" smtClean="0"/>
              <a:t>za</a:t>
            </a:r>
            <a:r>
              <a:rPr lang="en-US" dirty="0" smtClean="0"/>
              <a:t> </a:t>
            </a:r>
            <a:r>
              <a:rPr lang="en-US" dirty="0" err="1" smtClean="0"/>
              <a:t>rok</a:t>
            </a:r>
            <a:r>
              <a:rPr lang="en-US" dirty="0" smtClean="0"/>
              <a:t> (3 </a:t>
            </a:r>
            <a:r>
              <a:rPr lang="en-US" dirty="0" err="1" smtClean="0"/>
              <a:t>měsíce</a:t>
            </a:r>
            <a:r>
              <a:rPr lang="en-US" dirty="0" smtClean="0"/>
              <a:t> </a:t>
            </a:r>
            <a:r>
              <a:rPr lang="en-US" dirty="0" err="1" smtClean="0"/>
              <a:t>po</a:t>
            </a:r>
            <a:r>
              <a:rPr lang="en-US" dirty="0" smtClean="0"/>
              <a:t> </a:t>
            </a:r>
            <a:r>
              <a:rPr lang="en-US" dirty="0" err="1" smtClean="0"/>
              <a:t>skončení</a:t>
            </a:r>
            <a:r>
              <a:rPr lang="en-US" dirty="0" smtClean="0"/>
              <a:t> </a:t>
            </a:r>
            <a:r>
              <a:rPr lang="en-US" dirty="0" err="1" smtClean="0"/>
              <a:t>kalendářního</a:t>
            </a:r>
            <a:r>
              <a:rPr lang="en-US" dirty="0" smtClean="0"/>
              <a:t> </a:t>
            </a:r>
            <a:r>
              <a:rPr lang="en-US" dirty="0" err="1" smtClean="0"/>
              <a:t>pololetí</a:t>
            </a:r>
            <a:r>
              <a:rPr lang="en-US" dirty="0" smtClean="0"/>
              <a:t>)</a:t>
            </a:r>
          </a:p>
          <a:p>
            <a:r>
              <a:rPr lang="en-US" dirty="0" err="1" smtClean="0"/>
              <a:t>Rozhodnutí</a:t>
            </a:r>
            <a:r>
              <a:rPr lang="en-US" dirty="0" smtClean="0"/>
              <a:t> </a:t>
            </a:r>
            <a:r>
              <a:rPr lang="en-US" dirty="0" err="1" smtClean="0"/>
              <a:t>vydaná</a:t>
            </a:r>
            <a:r>
              <a:rPr lang="en-US" dirty="0" smtClean="0"/>
              <a:t> </a:t>
            </a:r>
            <a:r>
              <a:rPr lang="en-US" dirty="0" err="1" smtClean="0"/>
              <a:t>před</a:t>
            </a:r>
            <a:r>
              <a:rPr lang="en-US" dirty="0" smtClean="0"/>
              <a:t> </a:t>
            </a:r>
            <a:r>
              <a:rPr lang="en-US" dirty="0" err="1" smtClean="0"/>
              <a:t>implementačním</a:t>
            </a:r>
            <a:r>
              <a:rPr lang="en-US" dirty="0" smtClean="0"/>
              <a:t> </a:t>
            </a:r>
            <a:r>
              <a:rPr lang="en-US" dirty="0" err="1" smtClean="0"/>
              <a:t>datem</a:t>
            </a:r>
            <a:r>
              <a:rPr lang="en-US" dirty="0" smtClean="0"/>
              <a:t>: </a:t>
            </a:r>
          </a:p>
          <a:p>
            <a:pPr lvl="1"/>
            <a:r>
              <a:rPr lang="en-US" dirty="0" smtClean="0"/>
              <a:t>1. 1. 2012 – 31. 12. 2013 ANO, </a:t>
            </a:r>
            <a:r>
              <a:rPr lang="en-US" dirty="0" err="1" smtClean="0"/>
              <a:t>pokud</a:t>
            </a:r>
            <a:r>
              <a:rPr lang="en-US" dirty="0" smtClean="0"/>
              <a:t> </a:t>
            </a:r>
            <a:r>
              <a:rPr lang="en-US" dirty="0" err="1" smtClean="0"/>
              <a:t>byla</a:t>
            </a:r>
            <a:r>
              <a:rPr lang="en-US" dirty="0" smtClean="0"/>
              <a:t> </a:t>
            </a:r>
            <a:r>
              <a:rPr lang="en-US" dirty="0" err="1" smtClean="0"/>
              <a:t>platná</a:t>
            </a:r>
            <a:r>
              <a:rPr lang="en-US" dirty="0" smtClean="0"/>
              <a:t> 1. 1. 2014</a:t>
            </a:r>
          </a:p>
          <a:p>
            <a:pPr lvl="1"/>
            <a:r>
              <a:rPr lang="en-US" dirty="0" err="1" smtClean="0"/>
              <a:t>Vydaná</a:t>
            </a:r>
            <a:r>
              <a:rPr lang="en-US" dirty="0" smtClean="0"/>
              <a:t> </a:t>
            </a:r>
            <a:r>
              <a:rPr lang="en-US" dirty="0" err="1" smtClean="0"/>
              <a:t>později</a:t>
            </a:r>
            <a:r>
              <a:rPr lang="en-US" dirty="0" smtClean="0"/>
              <a:t> – ANO, </a:t>
            </a:r>
            <a:r>
              <a:rPr lang="en-US" dirty="0" err="1" smtClean="0"/>
              <a:t>bez</a:t>
            </a:r>
            <a:r>
              <a:rPr lang="en-US" dirty="0" smtClean="0"/>
              <a:t> </a:t>
            </a:r>
            <a:r>
              <a:rPr lang="en-US" dirty="0" err="1" smtClean="0"/>
              <a:t>ohledu</a:t>
            </a:r>
            <a:r>
              <a:rPr lang="en-US" dirty="0" smtClean="0"/>
              <a:t> </a:t>
            </a:r>
            <a:r>
              <a:rPr lang="en-US" dirty="0" err="1" smtClean="0"/>
              <a:t>na</a:t>
            </a:r>
            <a:r>
              <a:rPr lang="en-US" dirty="0" smtClean="0"/>
              <a:t> to, </a:t>
            </a:r>
            <a:r>
              <a:rPr lang="en-US" dirty="0" err="1" smtClean="0"/>
              <a:t>jestli</a:t>
            </a:r>
            <a:r>
              <a:rPr lang="en-US" dirty="0" smtClean="0"/>
              <a:t> </a:t>
            </a:r>
            <a:r>
              <a:rPr lang="en-US" dirty="0" err="1" smtClean="0"/>
              <a:t>jsou</a:t>
            </a:r>
            <a:r>
              <a:rPr lang="en-US" dirty="0" smtClean="0"/>
              <a:t> </a:t>
            </a:r>
            <a:r>
              <a:rPr lang="en-US" dirty="0" err="1" smtClean="0"/>
              <a:t>platná</a:t>
            </a:r>
            <a:endParaRPr lang="en-US" dirty="0" smtClean="0"/>
          </a:p>
          <a:p>
            <a:pPr lvl="1"/>
            <a:r>
              <a:rPr lang="en-US" dirty="0" err="1" smtClean="0"/>
              <a:t>Možnost</a:t>
            </a:r>
            <a:r>
              <a:rPr lang="en-US" dirty="0" smtClean="0"/>
              <a:t> </a:t>
            </a:r>
            <a:r>
              <a:rPr lang="en-US" dirty="0" err="1" smtClean="0"/>
              <a:t>výjimky</a:t>
            </a:r>
            <a:r>
              <a:rPr lang="en-US" dirty="0" smtClean="0"/>
              <a:t>: </a:t>
            </a:r>
            <a:r>
              <a:rPr lang="en-US" dirty="0" err="1" smtClean="0"/>
              <a:t>vydaná</a:t>
            </a:r>
            <a:r>
              <a:rPr lang="en-US" dirty="0" smtClean="0"/>
              <a:t> </a:t>
            </a:r>
            <a:r>
              <a:rPr lang="en-US" dirty="0" err="1" smtClean="0"/>
              <a:t>před</a:t>
            </a:r>
            <a:r>
              <a:rPr lang="en-US" dirty="0" smtClean="0"/>
              <a:t> 1. 4. 2016 pro SME (</a:t>
            </a:r>
            <a:r>
              <a:rPr lang="en-US" dirty="0" err="1" smtClean="0"/>
              <a:t>obrat</a:t>
            </a:r>
            <a:r>
              <a:rPr lang="en-US" dirty="0" smtClean="0"/>
              <a:t> pod 40 tis. EUR) </a:t>
            </a:r>
            <a:r>
              <a:rPr lang="en-US" dirty="0" err="1" smtClean="0"/>
              <a:t>mimo</a:t>
            </a:r>
            <a:r>
              <a:rPr lang="en-US" dirty="0" smtClean="0"/>
              <a:t> </a:t>
            </a:r>
            <a:r>
              <a:rPr lang="en-US" dirty="0" err="1" smtClean="0"/>
              <a:t>finanční</a:t>
            </a:r>
            <a:r>
              <a:rPr lang="en-US" dirty="0" smtClean="0"/>
              <a:t> </a:t>
            </a:r>
            <a:r>
              <a:rPr lang="en-US" dirty="0" err="1" smtClean="0"/>
              <a:t>sektor</a:t>
            </a:r>
            <a:r>
              <a:rPr lang="en-US" dirty="0" smtClean="0"/>
              <a:t> </a:t>
            </a:r>
          </a:p>
          <a:p>
            <a:pPr lvl="1"/>
            <a:endParaRPr lang="en-US" dirty="0"/>
          </a:p>
        </p:txBody>
      </p:sp>
    </p:spTree>
    <p:extLst>
      <p:ext uri="{BB962C8B-B14F-4D97-AF65-F5344CB8AC3E}">
        <p14:creationId xmlns:p14="http://schemas.microsoft.com/office/powerpoint/2010/main" val="3413808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73</TotalTime>
  <Words>1009</Words>
  <Application>Microsoft Macintosh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Newsprint</vt:lpstr>
      <vt:lpstr>DAC III</vt:lpstr>
      <vt:lpstr>Pozadí</vt:lpstr>
      <vt:lpstr>Působnost</vt:lpstr>
      <vt:lpstr>Klíčové pojmy</vt:lpstr>
      <vt:lpstr>Tax ruling</vt:lpstr>
      <vt:lpstr>APA</vt:lpstr>
      <vt:lpstr>Cross-border transaction</vt:lpstr>
      <vt:lpstr>Metoda</vt:lpstr>
      <vt:lpstr>Časová působnost</vt:lpstr>
      <vt:lpstr>Na co se Směrnice vztahuje v ČR?</vt:lpstr>
      <vt:lpstr>Implementace v ČR</vt:lpstr>
    </vt:vector>
  </TitlesOfParts>
  <Company>Milena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DAC III</dc:title>
  <dc:creator>Milena Hrdinková</dc:creator>
  <cp:lastModifiedBy>Milena Hrdinková</cp:lastModifiedBy>
  <cp:revision>9</cp:revision>
  <dcterms:created xsi:type="dcterms:W3CDTF">2015-10-12T19:05:11Z</dcterms:created>
  <dcterms:modified xsi:type="dcterms:W3CDTF">2015-10-12T20:18:52Z</dcterms:modified>
</cp:coreProperties>
</file>