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6"/>
  </p:notesMasterIdLst>
  <p:sldIdLst>
    <p:sldId id="256" r:id="rId2"/>
    <p:sldId id="267" r:id="rId3"/>
    <p:sldId id="262" r:id="rId4"/>
    <p:sldId id="268" r:id="rId5"/>
    <p:sldId id="261" r:id="rId6"/>
    <p:sldId id="258" r:id="rId7"/>
    <p:sldId id="259" r:id="rId8"/>
    <p:sldId id="260" r:id="rId9"/>
    <p:sldId id="263" r:id="rId10"/>
    <p:sldId id="265" r:id="rId11"/>
    <p:sldId id="270" r:id="rId12"/>
    <p:sldId id="271" r:id="rId13"/>
    <p:sldId id="272" r:id="rId14"/>
    <p:sldId id="275" r:id="rId15"/>
    <p:sldId id="266" r:id="rId16"/>
    <p:sldId id="264" r:id="rId17"/>
    <p:sldId id="276" r:id="rId18"/>
    <p:sldId id="269" r:id="rId19"/>
    <p:sldId id="278" r:id="rId20"/>
    <p:sldId id="279" r:id="rId21"/>
    <p:sldId id="280" r:id="rId22"/>
    <p:sldId id="281" r:id="rId23"/>
    <p:sldId id="282" r:id="rId24"/>
    <p:sldId id="27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69943" autoAdjust="0"/>
  </p:normalViewPr>
  <p:slideViewPr>
    <p:cSldViewPr>
      <p:cViewPr>
        <p:scale>
          <a:sx n="60" d="100"/>
          <a:sy n="60" d="100"/>
        </p:scale>
        <p:origin x="-3084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45B92A-C69A-4748-BE72-18F79899384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907D39-CC66-4F84-85F9-8BCE098C02DE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200" b="1" dirty="0" smtClean="0">
              <a:solidFill>
                <a:schemeClr val="accent2">
                  <a:lumMod val="75000"/>
                </a:schemeClr>
              </a:solidFill>
            </a:rPr>
            <a:t>DAC</a:t>
          </a:r>
          <a:endParaRPr lang="en-US" sz="3200" b="1" dirty="0">
            <a:solidFill>
              <a:schemeClr val="accent2">
                <a:lumMod val="75000"/>
              </a:schemeClr>
            </a:solidFill>
          </a:endParaRPr>
        </a:p>
      </dgm:t>
    </dgm:pt>
    <dgm:pt modelId="{DF883FEE-1E2E-4242-A98C-33C87C6B468D}" type="parTrans" cxnId="{DD6DA4F1-2BA6-4A37-BB5E-676CB3DA970B}">
      <dgm:prSet/>
      <dgm:spPr/>
      <dgm:t>
        <a:bodyPr/>
        <a:lstStyle/>
        <a:p>
          <a:endParaRPr lang="en-US"/>
        </a:p>
      </dgm:t>
    </dgm:pt>
    <dgm:pt modelId="{D7C234FF-7C97-40F0-9CAE-F17F9818EF3E}" type="sibTrans" cxnId="{DD6DA4F1-2BA6-4A37-BB5E-676CB3DA970B}">
      <dgm:prSet/>
      <dgm:spPr/>
      <dgm:t>
        <a:bodyPr/>
        <a:lstStyle/>
        <a:p>
          <a:endParaRPr lang="en-US"/>
        </a:p>
      </dgm:t>
    </dgm:pt>
    <dgm:pt modelId="{97057180-DC4B-4622-801A-4BB52A70BE42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400" b="1" dirty="0" smtClean="0">
              <a:solidFill>
                <a:schemeClr val="accent2">
                  <a:lumMod val="75000"/>
                </a:schemeClr>
              </a:solidFill>
            </a:rPr>
            <a:t>DAC 2</a:t>
          </a:r>
          <a:endParaRPr lang="en-US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48CD679A-A887-4557-9DF4-7E7AB339664F}" type="parTrans" cxnId="{3088E88D-445C-4AC1-8EB8-B3C4107A3117}">
      <dgm:prSet/>
      <dgm:spPr>
        <a:solidFill>
          <a:srgbClr val="2D5EC1"/>
        </a:solidFill>
      </dgm:spPr>
      <dgm:t>
        <a:bodyPr/>
        <a:lstStyle/>
        <a:p>
          <a:endParaRPr lang="en-US"/>
        </a:p>
      </dgm:t>
    </dgm:pt>
    <dgm:pt modelId="{5E71AD26-F230-4476-B785-507240CFD19F}" type="sibTrans" cxnId="{3088E88D-445C-4AC1-8EB8-B3C4107A3117}">
      <dgm:prSet/>
      <dgm:spPr/>
      <dgm:t>
        <a:bodyPr/>
        <a:lstStyle/>
        <a:p>
          <a:endParaRPr lang="en-US"/>
        </a:p>
      </dgm:t>
    </dgm:pt>
    <dgm:pt modelId="{5871A9CF-F359-4BFD-BB61-51E247BC83ED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400" b="1" dirty="0" smtClean="0">
              <a:solidFill>
                <a:schemeClr val="accent2">
                  <a:lumMod val="75000"/>
                </a:schemeClr>
              </a:solidFill>
            </a:rPr>
            <a:t>DAC 5</a:t>
          </a:r>
          <a:endParaRPr lang="en-US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6501689C-4552-4FDB-B2F4-11A82BB5B5E4}" type="parTrans" cxnId="{BBBFB12A-5328-42FA-A75D-ADF4FB91B1B3}">
      <dgm:prSet/>
      <dgm:spPr>
        <a:solidFill>
          <a:srgbClr val="3166CF"/>
        </a:solidFill>
      </dgm:spPr>
      <dgm:t>
        <a:bodyPr/>
        <a:lstStyle/>
        <a:p>
          <a:endParaRPr lang="en-US"/>
        </a:p>
      </dgm:t>
    </dgm:pt>
    <dgm:pt modelId="{7E281A86-C3D0-4BB1-B516-956A9C4050AF}" type="sibTrans" cxnId="{BBBFB12A-5328-42FA-A75D-ADF4FB91B1B3}">
      <dgm:prSet/>
      <dgm:spPr/>
      <dgm:t>
        <a:bodyPr/>
        <a:lstStyle/>
        <a:p>
          <a:endParaRPr lang="en-US"/>
        </a:p>
      </dgm:t>
    </dgm:pt>
    <dgm:pt modelId="{FA691BAE-DC8E-42F8-9C57-D35ECF278062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400" b="1" dirty="0" smtClean="0">
              <a:solidFill>
                <a:schemeClr val="accent2">
                  <a:lumMod val="75000"/>
                </a:schemeClr>
              </a:solidFill>
            </a:rPr>
            <a:t>DAC 6</a:t>
          </a:r>
          <a:endParaRPr lang="en-US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054C95A3-399D-4831-8F57-828D31936140}" type="parTrans" cxnId="{923330E7-3758-4550-9CC7-57EC7D3CFE1E}">
      <dgm:prSet/>
      <dgm:spPr>
        <a:solidFill>
          <a:srgbClr val="2D5EC1"/>
        </a:solidFill>
      </dgm:spPr>
      <dgm:t>
        <a:bodyPr/>
        <a:lstStyle/>
        <a:p>
          <a:endParaRPr lang="en-US"/>
        </a:p>
      </dgm:t>
    </dgm:pt>
    <dgm:pt modelId="{478CC2AA-2DF8-4FEA-A195-3479B2A34B29}" type="sibTrans" cxnId="{923330E7-3758-4550-9CC7-57EC7D3CFE1E}">
      <dgm:prSet/>
      <dgm:spPr/>
      <dgm:t>
        <a:bodyPr/>
        <a:lstStyle/>
        <a:p>
          <a:endParaRPr lang="en-US"/>
        </a:p>
      </dgm:t>
    </dgm:pt>
    <dgm:pt modelId="{C9685BC0-BC43-4BEC-9C02-40CBCCF2DF40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400" b="1" dirty="0" smtClean="0">
              <a:solidFill>
                <a:schemeClr val="accent2">
                  <a:lumMod val="75000"/>
                </a:schemeClr>
              </a:solidFill>
            </a:rPr>
            <a:t>DAC 4</a:t>
          </a:r>
          <a:endParaRPr lang="en-US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CDE8FC20-F486-4BB4-8AC7-7B671497FA65}" type="parTrans" cxnId="{FD94B867-F78C-46DA-B698-2F4F2A4522F5}">
      <dgm:prSet/>
      <dgm:spPr>
        <a:solidFill>
          <a:srgbClr val="3E6FD2"/>
        </a:solidFill>
      </dgm:spPr>
      <dgm:t>
        <a:bodyPr/>
        <a:lstStyle/>
        <a:p>
          <a:endParaRPr lang="en-US"/>
        </a:p>
      </dgm:t>
    </dgm:pt>
    <dgm:pt modelId="{644BC1ED-7CB5-4659-AB95-9BB306DA3FBA}" type="sibTrans" cxnId="{FD94B867-F78C-46DA-B698-2F4F2A4522F5}">
      <dgm:prSet/>
      <dgm:spPr/>
      <dgm:t>
        <a:bodyPr/>
        <a:lstStyle/>
        <a:p>
          <a:endParaRPr lang="en-US"/>
        </a:p>
      </dgm:t>
    </dgm:pt>
    <dgm:pt modelId="{B29C6A5B-099C-4856-9485-990657C87D94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400" b="1" dirty="0" smtClean="0">
              <a:solidFill>
                <a:schemeClr val="accent2">
                  <a:lumMod val="75000"/>
                </a:schemeClr>
              </a:solidFill>
            </a:rPr>
            <a:t>DAC 3</a:t>
          </a:r>
          <a:endParaRPr lang="en-US" sz="2400" b="1" dirty="0">
            <a:solidFill>
              <a:schemeClr val="accent2">
                <a:lumMod val="75000"/>
              </a:schemeClr>
            </a:solidFill>
          </a:endParaRPr>
        </a:p>
      </dgm:t>
    </dgm:pt>
    <dgm:pt modelId="{1C82DEEB-45C0-4167-978F-413A108334A5}" type="parTrans" cxnId="{8E748F91-CD8B-4C6A-B8A1-67D3D8B98712}">
      <dgm:prSet/>
      <dgm:spPr>
        <a:solidFill>
          <a:srgbClr val="2D5EC1"/>
        </a:solidFill>
      </dgm:spPr>
      <dgm:t>
        <a:bodyPr/>
        <a:lstStyle/>
        <a:p>
          <a:endParaRPr lang="en-US"/>
        </a:p>
      </dgm:t>
    </dgm:pt>
    <dgm:pt modelId="{5D76064D-EF51-46E4-BDD1-D9F878147F3B}" type="sibTrans" cxnId="{8E748F91-CD8B-4C6A-B8A1-67D3D8B98712}">
      <dgm:prSet/>
      <dgm:spPr/>
      <dgm:t>
        <a:bodyPr/>
        <a:lstStyle/>
        <a:p>
          <a:endParaRPr lang="en-US"/>
        </a:p>
      </dgm:t>
    </dgm:pt>
    <dgm:pt modelId="{F0FCB490-FF39-4B87-AA7D-BCB495AE02E1}">
      <dgm:prSet/>
      <dgm:spPr/>
      <dgm:t>
        <a:bodyPr/>
        <a:lstStyle/>
        <a:p>
          <a:endParaRPr lang="en-US"/>
        </a:p>
      </dgm:t>
    </dgm:pt>
    <dgm:pt modelId="{AEA88E5E-DDF9-45A8-A36C-1226BA1DC684}" type="parTrans" cxnId="{935CE5AD-D373-4D14-9807-D0B3D55DACCE}">
      <dgm:prSet/>
      <dgm:spPr/>
      <dgm:t>
        <a:bodyPr/>
        <a:lstStyle/>
        <a:p>
          <a:endParaRPr lang="en-US"/>
        </a:p>
      </dgm:t>
    </dgm:pt>
    <dgm:pt modelId="{92D354BD-4516-4651-A1A8-D7B49937D3EA}" type="sibTrans" cxnId="{935CE5AD-D373-4D14-9807-D0B3D55DACCE}">
      <dgm:prSet/>
      <dgm:spPr/>
      <dgm:t>
        <a:bodyPr/>
        <a:lstStyle/>
        <a:p>
          <a:endParaRPr lang="en-US"/>
        </a:p>
      </dgm:t>
    </dgm:pt>
    <dgm:pt modelId="{AB0EA530-5BF2-4ED0-84AB-AB693B3EC017}">
      <dgm:prSet/>
      <dgm:spPr/>
      <dgm:t>
        <a:bodyPr/>
        <a:lstStyle/>
        <a:p>
          <a:endParaRPr lang="en-US"/>
        </a:p>
      </dgm:t>
    </dgm:pt>
    <dgm:pt modelId="{B3324172-B33B-4F03-9F89-0A34715743E0}" type="parTrans" cxnId="{E4D100CD-8018-4831-AE47-DE9D0D86EAA2}">
      <dgm:prSet/>
      <dgm:spPr/>
      <dgm:t>
        <a:bodyPr/>
        <a:lstStyle/>
        <a:p>
          <a:endParaRPr lang="en-US"/>
        </a:p>
      </dgm:t>
    </dgm:pt>
    <dgm:pt modelId="{33A74594-80B5-4293-A293-2F317477A253}" type="sibTrans" cxnId="{E4D100CD-8018-4831-AE47-DE9D0D86EAA2}">
      <dgm:prSet/>
      <dgm:spPr/>
      <dgm:t>
        <a:bodyPr/>
        <a:lstStyle/>
        <a:p>
          <a:endParaRPr lang="en-US"/>
        </a:p>
      </dgm:t>
    </dgm:pt>
    <dgm:pt modelId="{9957F5AE-B06E-4C73-A162-96DDEC7DF0F7}">
      <dgm:prSet phldrT="[Text]" custScaleX="72609" custScaleY="52682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194BF030-51B6-432B-9997-3EBF406B5364}" type="parTrans" cxnId="{A8AF9B2B-E7BF-4D8F-8663-8E6A04CFF2F8}">
      <dgm:prSet custScaleX="98019" custScaleY="76981"/>
      <dgm:spPr/>
      <dgm:t>
        <a:bodyPr/>
        <a:lstStyle/>
        <a:p>
          <a:endParaRPr lang="en-US"/>
        </a:p>
      </dgm:t>
    </dgm:pt>
    <dgm:pt modelId="{EFBCFD04-282A-4AF1-B2A9-364E7156B87D}" type="sibTrans" cxnId="{A8AF9B2B-E7BF-4D8F-8663-8E6A04CFF2F8}">
      <dgm:prSet/>
      <dgm:spPr/>
      <dgm:t>
        <a:bodyPr/>
        <a:lstStyle/>
        <a:p>
          <a:endParaRPr lang="en-US"/>
        </a:p>
      </dgm:t>
    </dgm:pt>
    <dgm:pt modelId="{3EC03786-E5EB-49AA-9A51-46C391921450}" type="pres">
      <dgm:prSet presAssocID="{2D45B92A-C69A-4748-BE72-18F79899384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008698-982B-4AD7-9A3F-22190DA6182F}" type="pres">
      <dgm:prSet presAssocID="{28907D39-CC66-4F84-85F9-8BCE098C02DE}" presName="centerShape" presStyleLbl="node0" presStyleIdx="0" presStyleCnt="1" custScaleY="64784" custLinFactNeighborX="218" custLinFactNeighborY="-4029"/>
      <dgm:spPr/>
      <dgm:t>
        <a:bodyPr/>
        <a:lstStyle/>
        <a:p>
          <a:endParaRPr lang="en-US"/>
        </a:p>
      </dgm:t>
    </dgm:pt>
    <dgm:pt modelId="{11599594-902A-40FA-B467-D4EB71A9680B}" type="pres">
      <dgm:prSet presAssocID="{48CD679A-A887-4557-9DF4-7E7AB339664F}" presName="parTrans" presStyleLbl="bgSibTrans2D1" presStyleIdx="0" presStyleCnt="5" custScaleX="98019" custScaleY="76159"/>
      <dgm:spPr/>
      <dgm:t>
        <a:bodyPr/>
        <a:lstStyle/>
        <a:p>
          <a:endParaRPr lang="en-US"/>
        </a:p>
      </dgm:t>
    </dgm:pt>
    <dgm:pt modelId="{16D72307-B356-463F-B7BF-AA547A71B7CE}" type="pres">
      <dgm:prSet presAssocID="{97057180-DC4B-4622-801A-4BB52A70BE42}" presName="node" presStyleLbl="node1" presStyleIdx="0" presStyleCnt="5" custScaleX="72609" custScaleY="526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A4E2A-B59F-4BEA-A300-A7D4CA107962}" type="pres">
      <dgm:prSet presAssocID="{1C82DEEB-45C0-4167-978F-413A108334A5}" presName="parTrans" presStyleLbl="bgSibTrans2D1" presStyleIdx="1" presStyleCnt="5" custScaleX="98019" custScaleY="76981"/>
      <dgm:spPr/>
      <dgm:t>
        <a:bodyPr/>
        <a:lstStyle/>
        <a:p>
          <a:endParaRPr lang="en-US"/>
        </a:p>
      </dgm:t>
    </dgm:pt>
    <dgm:pt modelId="{C9F7410F-C14D-4231-938C-2F2064B6FB44}" type="pres">
      <dgm:prSet presAssocID="{B29C6A5B-099C-4856-9485-990657C87D94}" presName="node" presStyleLbl="node1" presStyleIdx="1" presStyleCnt="5" custScaleX="72609" custScaleY="526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BE718C-8B94-488E-AEAB-D440CA0A573F}" type="pres">
      <dgm:prSet presAssocID="{CDE8FC20-F486-4BB4-8AC7-7B671497FA65}" presName="parTrans" presStyleLbl="bgSibTrans2D1" presStyleIdx="2" presStyleCnt="5" custScaleX="98019" custScaleY="76981"/>
      <dgm:spPr/>
      <dgm:t>
        <a:bodyPr/>
        <a:lstStyle/>
        <a:p>
          <a:endParaRPr lang="en-US"/>
        </a:p>
      </dgm:t>
    </dgm:pt>
    <dgm:pt modelId="{A56C8C05-7C9D-4950-86DA-5D1799AEA6A8}" type="pres">
      <dgm:prSet presAssocID="{C9685BC0-BC43-4BEC-9C02-40CBCCF2DF40}" presName="node" presStyleLbl="node1" presStyleIdx="2" presStyleCnt="5" custScaleX="72609" custScaleY="526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6AB66-50B1-49D3-9289-898CD87286C5}" type="pres">
      <dgm:prSet presAssocID="{6501689C-4552-4FDB-B2F4-11A82BB5B5E4}" presName="parTrans" presStyleLbl="bgSibTrans2D1" presStyleIdx="3" presStyleCnt="5" custScaleY="90545"/>
      <dgm:spPr/>
      <dgm:t>
        <a:bodyPr/>
        <a:lstStyle/>
        <a:p>
          <a:endParaRPr lang="en-US"/>
        </a:p>
      </dgm:t>
    </dgm:pt>
    <dgm:pt modelId="{9F405FD6-E3C3-4834-8633-9B5DC07904B8}" type="pres">
      <dgm:prSet presAssocID="{5871A9CF-F359-4BFD-BB61-51E247BC83ED}" presName="node" presStyleLbl="node1" presStyleIdx="3" presStyleCnt="5" custScaleX="75976" custScaleY="4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FFC65-9E6A-4480-9215-6C7CE20DA946}" type="pres">
      <dgm:prSet presAssocID="{054C95A3-399D-4831-8F57-828D31936140}" presName="parTrans" presStyleLbl="bgSibTrans2D1" presStyleIdx="4" presStyleCnt="5" custScaleY="76159"/>
      <dgm:spPr/>
      <dgm:t>
        <a:bodyPr/>
        <a:lstStyle/>
        <a:p>
          <a:endParaRPr lang="en-US"/>
        </a:p>
      </dgm:t>
    </dgm:pt>
    <dgm:pt modelId="{CD4007F0-4DEB-49CE-B879-87CA28704F82}" type="pres">
      <dgm:prSet presAssocID="{FA691BAE-DC8E-42F8-9C57-D35ECF278062}" presName="node" presStyleLbl="node1" presStyleIdx="4" presStyleCnt="5" custScaleX="67832" custScaleY="47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6DA4F1-2BA6-4A37-BB5E-676CB3DA970B}" srcId="{2D45B92A-C69A-4748-BE72-18F798993846}" destId="{28907D39-CC66-4F84-85F9-8BCE098C02DE}" srcOrd="0" destOrd="0" parTransId="{DF883FEE-1E2E-4242-A98C-33C87C6B468D}" sibTransId="{D7C234FF-7C97-40F0-9CAE-F17F9818EF3E}"/>
    <dgm:cxn modelId="{CD8D10F8-0B83-4222-B287-012120181875}" type="presOf" srcId="{054C95A3-399D-4831-8F57-828D31936140}" destId="{4EFFFC65-9E6A-4480-9215-6C7CE20DA946}" srcOrd="0" destOrd="0" presId="urn:microsoft.com/office/officeart/2005/8/layout/radial4"/>
    <dgm:cxn modelId="{C2863835-C70C-4127-9FDF-D1DE27263912}" type="presOf" srcId="{97057180-DC4B-4622-801A-4BB52A70BE42}" destId="{16D72307-B356-463F-B7BF-AA547A71B7CE}" srcOrd="0" destOrd="0" presId="urn:microsoft.com/office/officeart/2005/8/layout/radial4"/>
    <dgm:cxn modelId="{8E748F91-CD8B-4C6A-B8A1-67D3D8B98712}" srcId="{28907D39-CC66-4F84-85F9-8BCE098C02DE}" destId="{B29C6A5B-099C-4856-9485-990657C87D94}" srcOrd="1" destOrd="0" parTransId="{1C82DEEB-45C0-4167-978F-413A108334A5}" sibTransId="{5D76064D-EF51-46E4-BDD1-D9F878147F3B}"/>
    <dgm:cxn modelId="{D6254EB3-FC1B-4136-BF6E-45D23171A2E8}" type="presOf" srcId="{28907D39-CC66-4F84-85F9-8BCE098C02DE}" destId="{FC008698-982B-4AD7-9A3F-22190DA6182F}" srcOrd="0" destOrd="0" presId="urn:microsoft.com/office/officeart/2005/8/layout/radial4"/>
    <dgm:cxn modelId="{3088E88D-445C-4AC1-8EB8-B3C4107A3117}" srcId="{28907D39-CC66-4F84-85F9-8BCE098C02DE}" destId="{97057180-DC4B-4622-801A-4BB52A70BE42}" srcOrd="0" destOrd="0" parTransId="{48CD679A-A887-4557-9DF4-7E7AB339664F}" sibTransId="{5E71AD26-F230-4476-B785-507240CFD19F}"/>
    <dgm:cxn modelId="{2FC2FA17-76B1-47AD-8004-8F85BF6D3D0A}" type="presOf" srcId="{FA691BAE-DC8E-42F8-9C57-D35ECF278062}" destId="{CD4007F0-4DEB-49CE-B879-87CA28704F82}" srcOrd="0" destOrd="0" presId="urn:microsoft.com/office/officeart/2005/8/layout/radial4"/>
    <dgm:cxn modelId="{8C31A1B4-74E3-4995-B66E-808A12A8A775}" type="presOf" srcId="{1C82DEEB-45C0-4167-978F-413A108334A5}" destId="{674A4E2A-B59F-4BEA-A300-A7D4CA107962}" srcOrd="0" destOrd="0" presId="urn:microsoft.com/office/officeart/2005/8/layout/radial4"/>
    <dgm:cxn modelId="{26A490D4-9D1E-4E22-B447-F802A4928D2C}" type="presOf" srcId="{CDE8FC20-F486-4BB4-8AC7-7B671497FA65}" destId="{DCBE718C-8B94-488E-AEAB-D440CA0A573F}" srcOrd="0" destOrd="0" presId="urn:microsoft.com/office/officeart/2005/8/layout/radial4"/>
    <dgm:cxn modelId="{6DA3BD3C-B531-4C1F-8E1A-E31CCEDA4281}" type="presOf" srcId="{2D45B92A-C69A-4748-BE72-18F798993846}" destId="{3EC03786-E5EB-49AA-9A51-46C391921450}" srcOrd="0" destOrd="0" presId="urn:microsoft.com/office/officeart/2005/8/layout/radial4"/>
    <dgm:cxn modelId="{F4F2B4F7-A61F-4F04-9221-06174147FDD3}" type="presOf" srcId="{C9685BC0-BC43-4BEC-9C02-40CBCCF2DF40}" destId="{A56C8C05-7C9D-4950-86DA-5D1799AEA6A8}" srcOrd="0" destOrd="0" presId="urn:microsoft.com/office/officeart/2005/8/layout/radial4"/>
    <dgm:cxn modelId="{FD94B867-F78C-46DA-B698-2F4F2A4522F5}" srcId="{28907D39-CC66-4F84-85F9-8BCE098C02DE}" destId="{C9685BC0-BC43-4BEC-9C02-40CBCCF2DF40}" srcOrd="2" destOrd="0" parTransId="{CDE8FC20-F486-4BB4-8AC7-7B671497FA65}" sibTransId="{644BC1ED-7CB5-4659-AB95-9BB306DA3FBA}"/>
    <dgm:cxn modelId="{935CE5AD-D373-4D14-9807-D0B3D55DACCE}" srcId="{2D45B92A-C69A-4748-BE72-18F798993846}" destId="{F0FCB490-FF39-4B87-AA7D-BCB495AE02E1}" srcOrd="1" destOrd="0" parTransId="{AEA88E5E-DDF9-45A8-A36C-1226BA1DC684}" sibTransId="{92D354BD-4516-4651-A1A8-D7B49937D3EA}"/>
    <dgm:cxn modelId="{947FB017-230C-44C9-A844-075D04A91821}" type="presOf" srcId="{5871A9CF-F359-4BFD-BB61-51E247BC83ED}" destId="{9F405FD6-E3C3-4834-8633-9B5DC07904B8}" srcOrd="0" destOrd="0" presId="urn:microsoft.com/office/officeart/2005/8/layout/radial4"/>
    <dgm:cxn modelId="{EE303CE3-3CED-430C-9556-1A1C9AB07F3E}" type="presOf" srcId="{6501689C-4552-4FDB-B2F4-11A82BB5B5E4}" destId="{9CF6AB66-50B1-49D3-9289-898CD87286C5}" srcOrd="0" destOrd="0" presId="urn:microsoft.com/office/officeart/2005/8/layout/radial4"/>
    <dgm:cxn modelId="{923330E7-3758-4550-9CC7-57EC7D3CFE1E}" srcId="{28907D39-CC66-4F84-85F9-8BCE098C02DE}" destId="{FA691BAE-DC8E-42F8-9C57-D35ECF278062}" srcOrd="4" destOrd="0" parTransId="{054C95A3-399D-4831-8F57-828D31936140}" sibTransId="{478CC2AA-2DF8-4FEA-A195-3479B2A34B29}"/>
    <dgm:cxn modelId="{BBBFB12A-5328-42FA-A75D-ADF4FB91B1B3}" srcId="{28907D39-CC66-4F84-85F9-8BCE098C02DE}" destId="{5871A9CF-F359-4BFD-BB61-51E247BC83ED}" srcOrd="3" destOrd="0" parTransId="{6501689C-4552-4FDB-B2F4-11A82BB5B5E4}" sibTransId="{7E281A86-C3D0-4BB1-B516-956A9C4050AF}"/>
    <dgm:cxn modelId="{D08BDCCC-1A9C-4475-97B5-67D325ECFEDF}" type="presOf" srcId="{48CD679A-A887-4557-9DF4-7E7AB339664F}" destId="{11599594-902A-40FA-B467-D4EB71A9680B}" srcOrd="0" destOrd="0" presId="urn:microsoft.com/office/officeart/2005/8/layout/radial4"/>
    <dgm:cxn modelId="{E4D100CD-8018-4831-AE47-DE9D0D86EAA2}" srcId="{2D45B92A-C69A-4748-BE72-18F798993846}" destId="{AB0EA530-5BF2-4ED0-84AB-AB693B3EC017}" srcOrd="2" destOrd="0" parTransId="{B3324172-B33B-4F03-9F89-0A34715743E0}" sibTransId="{33A74594-80B5-4293-A293-2F317477A253}"/>
    <dgm:cxn modelId="{A8AF9B2B-E7BF-4D8F-8663-8E6A04CFF2F8}" srcId="{2D45B92A-C69A-4748-BE72-18F798993846}" destId="{9957F5AE-B06E-4C73-A162-96DDEC7DF0F7}" srcOrd="3" destOrd="0" parTransId="{194BF030-51B6-432B-9997-3EBF406B5364}" sibTransId="{EFBCFD04-282A-4AF1-B2A9-364E7156B87D}"/>
    <dgm:cxn modelId="{5A7ACE54-15B9-4FB6-A003-11016E9F14FB}" type="presOf" srcId="{B29C6A5B-099C-4856-9485-990657C87D94}" destId="{C9F7410F-C14D-4231-938C-2F2064B6FB44}" srcOrd="0" destOrd="0" presId="urn:microsoft.com/office/officeart/2005/8/layout/radial4"/>
    <dgm:cxn modelId="{D11D5625-5482-436E-8506-089FFD45BF6C}" type="presParOf" srcId="{3EC03786-E5EB-49AA-9A51-46C391921450}" destId="{FC008698-982B-4AD7-9A3F-22190DA6182F}" srcOrd="0" destOrd="0" presId="urn:microsoft.com/office/officeart/2005/8/layout/radial4"/>
    <dgm:cxn modelId="{CCFBDD82-55F7-4A1E-AB8B-4179686CA658}" type="presParOf" srcId="{3EC03786-E5EB-49AA-9A51-46C391921450}" destId="{11599594-902A-40FA-B467-D4EB71A9680B}" srcOrd="1" destOrd="0" presId="urn:microsoft.com/office/officeart/2005/8/layout/radial4"/>
    <dgm:cxn modelId="{B7B517DF-979F-4FB3-8907-1C42E7AFB7F0}" type="presParOf" srcId="{3EC03786-E5EB-49AA-9A51-46C391921450}" destId="{16D72307-B356-463F-B7BF-AA547A71B7CE}" srcOrd="2" destOrd="0" presId="urn:microsoft.com/office/officeart/2005/8/layout/radial4"/>
    <dgm:cxn modelId="{96192517-13F9-4955-BB6E-EFE18401128F}" type="presParOf" srcId="{3EC03786-E5EB-49AA-9A51-46C391921450}" destId="{674A4E2A-B59F-4BEA-A300-A7D4CA107962}" srcOrd="3" destOrd="0" presId="urn:microsoft.com/office/officeart/2005/8/layout/radial4"/>
    <dgm:cxn modelId="{6053B1E0-454B-4CC6-9A1D-ACF54F4666C8}" type="presParOf" srcId="{3EC03786-E5EB-49AA-9A51-46C391921450}" destId="{C9F7410F-C14D-4231-938C-2F2064B6FB44}" srcOrd="4" destOrd="0" presId="urn:microsoft.com/office/officeart/2005/8/layout/radial4"/>
    <dgm:cxn modelId="{37D8D4E4-680A-4E02-AF89-B451BBBDC23B}" type="presParOf" srcId="{3EC03786-E5EB-49AA-9A51-46C391921450}" destId="{DCBE718C-8B94-488E-AEAB-D440CA0A573F}" srcOrd="5" destOrd="0" presId="urn:microsoft.com/office/officeart/2005/8/layout/radial4"/>
    <dgm:cxn modelId="{CEFA1A76-4321-4DD4-B9C7-B85B57F65215}" type="presParOf" srcId="{3EC03786-E5EB-49AA-9A51-46C391921450}" destId="{A56C8C05-7C9D-4950-86DA-5D1799AEA6A8}" srcOrd="6" destOrd="0" presId="urn:microsoft.com/office/officeart/2005/8/layout/radial4"/>
    <dgm:cxn modelId="{6077E1B2-CBA2-4F96-A0F8-36C77F489FFC}" type="presParOf" srcId="{3EC03786-E5EB-49AA-9A51-46C391921450}" destId="{9CF6AB66-50B1-49D3-9289-898CD87286C5}" srcOrd="7" destOrd="0" presId="urn:microsoft.com/office/officeart/2005/8/layout/radial4"/>
    <dgm:cxn modelId="{ED4F6477-C8D2-4C9A-A2B1-DB0E2C729B1C}" type="presParOf" srcId="{3EC03786-E5EB-49AA-9A51-46C391921450}" destId="{9F405FD6-E3C3-4834-8633-9B5DC07904B8}" srcOrd="8" destOrd="0" presId="urn:microsoft.com/office/officeart/2005/8/layout/radial4"/>
    <dgm:cxn modelId="{D656D90F-0D2A-4FB8-A5EA-CC2C7412B59A}" type="presParOf" srcId="{3EC03786-E5EB-49AA-9A51-46C391921450}" destId="{4EFFFC65-9E6A-4480-9215-6C7CE20DA946}" srcOrd="9" destOrd="0" presId="urn:microsoft.com/office/officeart/2005/8/layout/radial4"/>
    <dgm:cxn modelId="{ACE95D6D-88D0-488F-8EE1-C26C4C0F6BA5}" type="presParOf" srcId="{3EC03786-E5EB-49AA-9A51-46C391921450}" destId="{CD4007F0-4DEB-49CE-B879-87CA28704F8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08698-982B-4AD7-9A3F-22190DA6182F}">
      <dsp:nvSpPr>
        <dsp:cNvPr id="0" name=""/>
        <dsp:cNvSpPr/>
      </dsp:nvSpPr>
      <dsp:spPr>
        <a:xfrm>
          <a:off x="3106924" y="2309328"/>
          <a:ext cx="1642928" cy="1064354"/>
        </a:xfrm>
        <a:prstGeom prst="ellipse">
          <a:avLst/>
        </a:prstGeom>
        <a:solidFill>
          <a:srgbClr val="FFC0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accent2">
                  <a:lumMod val="75000"/>
                </a:schemeClr>
              </a:solidFill>
            </a:rPr>
            <a:t>DAC</a:t>
          </a:r>
          <a:endParaRPr lang="en-US" sz="32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347525" y="2465199"/>
        <a:ext cx="1161726" cy="752612"/>
      </dsp:txXfrm>
    </dsp:sp>
    <dsp:sp modelId="{11599594-902A-40FA-B467-D4EB71A9680B}">
      <dsp:nvSpPr>
        <dsp:cNvPr id="0" name=""/>
        <dsp:cNvSpPr/>
      </dsp:nvSpPr>
      <dsp:spPr>
        <a:xfrm rot="10524778">
          <a:off x="1516197" y="2796733"/>
          <a:ext cx="1495754" cy="356602"/>
        </a:xfrm>
        <a:prstGeom prst="leftArrow">
          <a:avLst>
            <a:gd name="adj1" fmla="val 60000"/>
            <a:gd name="adj2" fmla="val 50000"/>
          </a:avLst>
        </a:prstGeom>
        <a:solidFill>
          <a:srgbClr val="2D5EC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72307-B356-463F-B7BF-AA547A71B7CE}">
      <dsp:nvSpPr>
        <dsp:cNvPr id="0" name=""/>
        <dsp:cNvSpPr/>
      </dsp:nvSpPr>
      <dsp:spPr>
        <a:xfrm>
          <a:off x="936892" y="2707153"/>
          <a:ext cx="1133268" cy="657800"/>
        </a:xfrm>
        <a:prstGeom prst="roundRect">
          <a:avLst>
            <a:gd name="adj" fmla="val 10000"/>
          </a:avLst>
        </a:prstGeom>
        <a:solidFill>
          <a:srgbClr val="FFC0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accent2">
                  <a:lumMod val="75000"/>
                </a:schemeClr>
              </a:solidFill>
            </a:rPr>
            <a:t>DAC 2</a:t>
          </a:r>
          <a:endParaRPr lang="en-US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956158" y="2726419"/>
        <a:ext cx="1094736" cy="619268"/>
      </dsp:txXfrm>
    </dsp:sp>
    <dsp:sp modelId="{674A4E2A-B59F-4BEA-A300-A7D4CA107962}">
      <dsp:nvSpPr>
        <dsp:cNvPr id="0" name=""/>
        <dsp:cNvSpPr/>
      </dsp:nvSpPr>
      <dsp:spPr>
        <a:xfrm rot="13282054">
          <a:off x="2032651" y="1660811"/>
          <a:ext cx="1519265" cy="360451"/>
        </a:xfrm>
        <a:prstGeom prst="leftArrow">
          <a:avLst>
            <a:gd name="adj1" fmla="val 60000"/>
            <a:gd name="adj2" fmla="val 50000"/>
          </a:avLst>
        </a:prstGeom>
        <a:solidFill>
          <a:srgbClr val="2D5EC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7410F-C14D-4231-938C-2F2064B6FB44}">
      <dsp:nvSpPr>
        <dsp:cNvPr id="0" name=""/>
        <dsp:cNvSpPr/>
      </dsp:nvSpPr>
      <dsp:spPr>
        <a:xfrm>
          <a:off x="1644034" y="999959"/>
          <a:ext cx="1133268" cy="657800"/>
        </a:xfrm>
        <a:prstGeom prst="roundRect">
          <a:avLst>
            <a:gd name="adj" fmla="val 10000"/>
          </a:avLst>
        </a:prstGeom>
        <a:solidFill>
          <a:srgbClr val="FFC0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accent2">
                  <a:lumMod val="75000"/>
                </a:schemeClr>
              </a:solidFill>
            </a:rPr>
            <a:t>DAC 3</a:t>
          </a:r>
          <a:endParaRPr lang="en-US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663300" y="1019225"/>
        <a:ext cx="1094736" cy="619268"/>
      </dsp:txXfrm>
    </dsp:sp>
    <dsp:sp modelId="{DCBE718C-8B94-488E-AEAB-D440CA0A573F}">
      <dsp:nvSpPr>
        <dsp:cNvPr id="0" name=""/>
        <dsp:cNvSpPr/>
      </dsp:nvSpPr>
      <dsp:spPr>
        <a:xfrm rot="16183698">
          <a:off x="3140033" y="1238889"/>
          <a:ext cx="1563219" cy="360451"/>
        </a:xfrm>
        <a:prstGeom prst="leftArrow">
          <a:avLst>
            <a:gd name="adj1" fmla="val 60000"/>
            <a:gd name="adj2" fmla="val 50000"/>
          </a:avLst>
        </a:prstGeom>
        <a:solidFill>
          <a:srgbClr val="3E6FD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C8C05-7C9D-4950-86DA-5D1799AEA6A8}">
      <dsp:nvSpPr>
        <dsp:cNvPr id="0" name=""/>
        <dsp:cNvSpPr/>
      </dsp:nvSpPr>
      <dsp:spPr>
        <a:xfrm>
          <a:off x="3351228" y="292817"/>
          <a:ext cx="1133268" cy="657800"/>
        </a:xfrm>
        <a:prstGeom prst="roundRect">
          <a:avLst>
            <a:gd name="adj" fmla="val 10000"/>
          </a:avLst>
        </a:prstGeom>
        <a:solidFill>
          <a:srgbClr val="FFC0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accent2">
                  <a:lumMod val="75000"/>
                </a:schemeClr>
              </a:solidFill>
            </a:rPr>
            <a:t>DAC 4</a:t>
          </a:r>
          <a:endParaRPr lang="en-US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370494" y="312083"/>
        <a:ext cx="1094736" cy="619268"/>
      </dsp:txXfrm>
    </dsp:sp>
    <dsp:sp modelId="{9CF6AB66-50B1-49D3-9289-898CD87286C5}">
      <dsp:nvSpPr>
        <dsp:cNvPr id="0" name=""/>
        <dsp:cNvSpPr/>
      </dsp:nvSpPr>
      <dsp:spPr>
        <a:xfrm rot="19096903">
          <a:off x="4283207" y="1628184"/>
          <a:ext cx="1536678" cy="423962"/>
        </a:xfrm>
        <a:prstGeom prst="leftArrow">
          <a:avLst>
            <a:gd name="adj1" fmla="val 60000"/>
            <a:gd name="adj2" fmla="val 50000"/>
          </a:avLst>
        </a:prstGeom>
        <a:solidFill>
          <a:srgbClr val="3166C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405FD6-E3C3-4834-8633-9B5DC07904B8}">
      <dsp:nvSpPr>
        <dsp:cNvPr id="0" name=""/>
        <dsp:cNvSpPr/>
      </dsp:nvSpPr>
      <dsp:spPr>
        <a:xfrm>
          <a:off x="5032145" y="1047919"/>
          <a:ext cx="1185819" cy="561881"/>
        </a:xfrm>
        <a:prstGeom prst="roundRect">
          <a:avLst>
            <a:gd name="adj" fmla="val 10000"/>
          </a:avLst>
        </a:prstGeom>
        <a:solidFill>
          <a:srgbClr val="FFC0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accent2">
                  <a:lumMod val="75000"/>
                </a:schemeClr>
              </a:solidFill>
            </a:rPr>
            <a:t>DAC 5</a:t>
          </a:r>
          <a:endParaRPr lang="en-US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048602" y="1064376"/>
        <a:ext cx="1152905" cy="528967"/>
      </dsp:txXfrm>
    </dsp:sp>
    <dsp:sp modelId="{4EFFFC65-9E6A-4480-9215-6C7CE20DA946}">
      <dsp:nvSpPr>
        <dsp:cNvPr id="0" name=""/>
        <dsp:cNvSpPr/>
      </dsp:nvSpPr>
      <dsp:spPr>
        <a:xfrm rot="277622">
          <a:off x="4828439" y="2796999"/>
          <a:ext cx="1506212" cy="356602"/>
        </a:xfrm>
        <a:prstGeom prst="leftArrow">
          <a:avLst>
            <a:gd name="adj1" fmla="val 60000"/>
            <a:gd name="adj2" fmla="val 50000"/>
          </a:avLst>
        </a:prstGeom>
        <a:solidFill>
          <a:srgbClr val="2D5EC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007F0-4DEB-49CE-B879-87CA28704F82}">
      <dsp:nvSpPr>
        <dsp:cNvPr id="0" name=""/>
        <dsp:cNvSpPr/>
      </dsp:nvSpPr>
      <dsp:spPr>
        <a:xfrm>
          <a:off x="5802843" y="2737407"/>
          <a:ext cx="1058709" cy="597292"/>
        </a:xfrm>
        <a:prstGeom prst="roundRect">
          <a:avLst>
            <a:gd name="adj" fmla="val 10000"/>
          </a:avLst>
        </a:prstGeom>
        <a:solidFill>
          <a:srgbClr val="FFC0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accent2">
                  <a:lumMod val="75000"/>
                </a:schemeClr>
              </a:solidFill>
            </a:rPr>
            <a:t>DAC 6</a:t>
          </a:r>
          <a:endParaRPr lang="en-US" sz="2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820337" y="2754901"/>
        <a:ext cx="1023721" cy="562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F94AB-477E-40F2-97AE-4EFE1B309681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F3908-9F1A-4943-B47E-D28365660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337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3908-9F1A-4943-B47E-D2836566023E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550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Čl. 8ab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/8 a 4 – osvobození v případě, že informace byly podány v jiném ČS</a:t>
            </a:r>
          </a:p>
          <a:p>
            <a:r>
              <a:rPr lang="cs-CZ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případě vícečetné oznamovací povinnosti podle odstavce 3 je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zprostředkovatel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od povinnosti podávat informace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osvobozen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pokud v souladu s vnitrostátním právem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prokáže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že stejné informace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podal v jiném členském státě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  V případě vícečetné oznamovací povinnosti podle odstavce 7 je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příslušný daňový poplatník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 povinnosti podávat informace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osvobozen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pokud v souladu s vnitrostátním právem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prokáže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že stejné informace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byly podány v jiném členském státě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3908-9F1A-4943-B47E-D2836566023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766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Čl. 8ab – Počátek</a:t>
            </a:r>
            <a:r>
              <a:rPr lang="cs-CZ" b="1" baseline="0" dirty="0" smtClean="0"/>
              <a:t> lhůty 30 dní pro podání informaci </a:t>
            </a:r>
            <a:endParaRPr lang="cs-CZ" b="1" dirty="0" smtClean="0"/>
          </a:p>
          <a:p>
            <a:r>
              <a:rPr lang="cs-CZ" b="1" dirty="0" smtClean="0"/>
              <a:t>1.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Zprostředkovatel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30 dní počínaje: </a:t>
            </a:r>
            <a:endParaRPr lang="cs-CZ" b="1" dirty="0" smtClean="0"/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dnem následujícím poté, co je přeshraniční uspořádání, které se má oznamovat, zpřístupněno pro zavedení, nebo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dnem následujícím poté, co je přeshraniční uspořádání, které se má oznamovat, připraveno k zavedení, nebo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dnem, kdy byl uskutečněn první krok v zavedení přeshraničního uspořádání, které se má oznamovat, podle toho,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 nastane jako první.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   Příslušný daňový poplatník</a:t>
            </a:r>
            <a:r>
              <a:rPr lang="cs-CZ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podá informace do 30 dní počínaje dnem následujícím poté, co mu je přeshraniční uspořádání, které se má oznamovat,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zpřístupněno pro zavedení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nebo je připraveno k zavedení tímto příslušným daňovým poplatníkem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nebo byl uskutečněn první krok v jeho zavedení ve vztahu k příslušnému daňovému poplatníkovi,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podle toho, co nastane jako první.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3908-9F1A-4943-B47E-D2836566023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219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3908-9F1A-4943-B47E-D2836566023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562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3908-9F1A-4943-B47E-D2836566023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1054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nevykonávají významnou ekonomickou aktivitu</a:t>
            </a:r>
          </a:p>
          <a:p>
            <a:pPr marL="171450" lvl="0" indent="-171450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řízení, ovládání, osoby v různých jurisdikcích </a:t>
            </a:r>
          </a:p>
          <a:p>
            <a:pPr marL="171450" lvl="0" indent="-171450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nelze identifkovat skutečného majitele dle směrnice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3908-9F1A-4943-B47E-D2836566023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760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Pravidla OECD</a:t>
            </a:r>
          </a:p>
          <a:p>
            <a:pPr lvl="0">
              <a:spcBef>
                <a:spcPts val="900"/>
              </a:spcBef>
              <a:spcAft>
                <a:spcPts val="900"/>
              </a:spcAft>
            </a:pPr>
            <a:endParaRPr lang="cs-CZ" dirty="0" smtClean="0"/>
          </a:p>
          <a:p>
            <a:pPr lvl="0">
              <a:spcBef>
                <a:spcPts val="900"/>
              </a:spcBef>
              <a:spcAft>
                <a:spcPts val="900"/>
              </a:spcAft>
            </a:pPr>
            <a:r>
              <a:rPr lang="cs-CZ" dirty="0" smtClean="0"/>
              <a:t>Převod těžko ocenitelných aktiv </a:t>
            </a:r>
          </a:p>
          <a:p>
            <a:pPr lvl="1">
              <a:spcBef>
                <a:spcPts val="900"/>
              </a:spcBef>
              <a:spcAft>
                <a:spcPts val="900"/>
              </a:spcAft>
            </a:pPr>
            <a:r>
              <a:rPr lang="cs-CZ" dirty="0" smtClean="0"/>
              <a:t>neexistují žádná srovnatelná aktiva a</a:t>
            </a:r>
          </a:p>
          <a:p>
            <a:pPr lvl="1">
              <a:spcBef>
                <a:spcPts val="900"/>
              </a:spcBef>
              <a:spcAft>
                <a:spcPts val="900"/>
              </a:spcAft>
            </a:pPr>
            <a:r>
              <a:rPr lang="cs-CZ" dirty="0" smtClean="0"/>
              <a:t>odhady budoucích peněžních toků nebo příjmů vysoce nejisté</a:t>
            </a:r>
          </a:p>
          <a:p>
            <a:endParaRPr lang="cs-CZ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Převod funkcí, rizik, aktiv s dopadem na projektovaný EBIT 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3908-9F1A-4943-B47E-D2836566023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31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3908-9F1A-4943-B47E-D2836566023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602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Dvě různá označení článků: </a:t>
            </a:r>
          </a:p>
          <a:p>
            <a:pPr marL="228600" indent="-228600">
              <a:buAutoNum type="arabicParenR"/>
            </a:pP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novelizující</a:t>
            </a:r>
            <a:r>
              <a:rPr lang="cs-CZ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směrnice (čl. 1 – 3 ) a </a:t>
            </a:r>
          </a:p>
          <a:p>
            <a:pPr marL="228600" indent="-228600">
              <a:buAutoNum type="arabicParenR"/>
            </a:pP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novelizovaná</a:t>
            </a:r>
            <a:r>
              <a:rPr lang="cs-CZ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směrnice 2011/16/EU – (</a:t>
            </a:r>
            <a:r>
              <a:rPr lang="cs-CZ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čl. 3, 8ab,</a:t>
            </a:r>
            <a:r>
              <a:rPr lang="cs-CZ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20, 21, 23, 25a, 27)</a:t>
            </a:r>
          </a:p>
          <a:p>
            <a:endParaRPr lang="cs-CZ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Článek 26</a:t>
            </a:r>
            <a:r>
              <a:rPr lang="cs-CZ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Výbor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  Komisi je nápomocen výbor nazvaný „Výbor pro správní spolupráci při zdanění“.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3908-9F1A-4943-B47E-D2836566023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452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Čl. 8ab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12. „uspořádáních, jejichž první krok byl zaveden mezi dnem vstupu této směrnice v platnost a dnem její použitelnosti“</a:t>
            </a:r>
          </a:p>
          <a:p>
            <a:r>
              <a:rPr lang="cs-CZ" dirty="0" smtClean="0"/>
              <a:t>Čl. 27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   Každé dva roky od 1. července 2020 vyhodnotí členské státy a Komise relevantnost přílohy IV a Komise předloží Radě zprávu. Ke zprávě se případně připojí legislativní návrh.“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CZ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 začíná 1. července 2022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3908-9F1A-4943-B47E-D2836566023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219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ČS se mohou rozhodnout,</a:t>
            </a:r>
            <a:r>
              <a:rPr lang="cs-CZ" baseline="0" dirty="0" smtClean="0"/>
              <a:t> že budou vyžadovat oznamování také „domácích“ schémat, viz národní režimy PT, IE, UK.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Bod 18 – </a:t>
            </a:r>
            <a:r>
              <a:rPr lang="cs-CZ" b="1" baseline="0" dirty="0" smtClean="0"/>
              <a:t>Přeshraniční prvek  a koncept účastníka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Více účastníků v různých jurisdikcích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Účastník rezidentem ve více jurisdikcích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Uspořádání se týká stálé provozovny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jiné jurisdikci;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častník </a:t>
            </a: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vykonává činnost v jiné jurisdikci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spořádání má dopad na AVI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nebo identifikaci skutečných majitelů (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beneficial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owner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3908-9F1A-4943-B47E-D2836566023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781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Článek 2</a:t>
            </a:r>
            <a:r>
              <a:rPr lang="cs-CZ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Oblast působnosti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ANO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vztahuje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veškeré daně</a:t>
            </a:r>
            <a:r>
              <a:rPr lang="cs-CZ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ybírané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ČS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nižší územní/správní celek, místní orgány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   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nepoužije na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daň z přidané hodnoty a cla ani na spotřební daně</a:t>
            </a:r>
            <a:r>
              <a:rPr lang="cs-CZ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jiné předpisy EU)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nevztahuje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povinné příspěvky na sociální zabezpečení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nevykládají tak, že by zahrnovaly: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poplatky, například za osvědčení a jiné doklady vydávané veřejnými orgány;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platby smluvní povahy, jako například úhrada za veřejné služby.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3908-9F1A-4943-B47E-D2836566023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854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Definice zprostředkovatele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21. Jakákoliv</a:t>
            </a:r>
            <a:r>
              <a:rPr lang="cs-CZ" baseline="0" dirty="0" smtClean="0"/>
              <a:t> o</a:t>
            </a:r>
            <a:r>
              <a:rPr lang="cs-CZ" dirty="0" smtClean="0"/>
              <a:t>soba,  která </a:t>
            </a:r>
            <a:r>
              <a:rPr lang="cs-CZ" u="sng" dirty="0" smtClean="0"/>
              <a:t>navrhuje</a:t>
            </a:r>
            <a:r>
              <a:rPr lang="cs-CZ" dirty="0" smtClean="0"/>
              <a:t>, </a:t>
            </a:r>
            <a:r>
              <a:rPr lang="cs-CZ" u="sng" dirty="0" smtClean="0"/>
              <a:t>nabízí na trhu</a:t>
            </a:r>
            <a:r>
              <a:rPr lang="cs-CZ" dirty="0" smtClean="0"/>
              <a:t>, </a:t>
            </a:r>
            <a:r>
              <a:rPr lang="cs-CZ" u="sng" dirty="0" smtClean="0"/>
              <a:t>organizuje</a:t>
            </a:r>
            <a:r>
              <a:rPr lang="cs-CZ" dirty="0" smtClean="0"/>
              <a:t> nebo ho </a:t>
            </a:r>
            <a:r>
              <a:rPr lang="cs-CZ" u="sng" dirty="0" smtClean="0"/>
              <a:t>zpřístupňuje pro jeho zavedení</a:t>
            </a:r>
            <a:r>
              <a:rPr lang="cs-CZ" dirty="0" smtClean="0"/>
              <a:t> nebo </a:t>
            </a:r>
            <a:r>
              <a:rPr lang="cs-CZ" u="sng" dirty="0" smtClean="0"/>
              <a:t>řídí zavedení</a:t>
            </a:r>
            <a:r>
              <a:rPr lang="cs-CZ" dirty="0" smtClean="0"/>
              <a:t> takového uspořádání.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Rovněž jakákoli osoba: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vzhledem k příslušným skutečnostem a okolnostem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základě dostupných informací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příslušných odborných znalostí a porozumění,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jež jsou k poskytování těchto služeb nezbytné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ví, že se zavázala poskytnout podporu, pomoc nebo poradenství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nebo by tuto znalost od ní bylo možné odůvodněně očekávat</a:t>
            </a:r>
          </a:p>
          <a:p>
            <a:r>
              <a:rPr lang="en-GB" b="1" u="none" noProof="0" dirty="0" smtClean="0"/>
              <a:t>Knowledge</a:t>
            </a:r>
            <a:r>
              <a:rPr lang="en-GB" b="1" u="none" baseline="0" noProof="0" dirty="0" smtClean="0"/>
              <a:t> tes</a:t>
            </a:r>
            <a:r>
              <a:rPr lang="en-GB" u="sng" baseline="0" noProof="0" dirty="0" smtClean="0"/>
              <a:t>t</a:t>
            </a:r>
            <a:r>
              <a:rPr lang="cs-CZ" baseline="0" noProof="0" dirty="0" smtClean="0"/>
              <a:t>: </a:t>
            </a:r>
            <a:r>
              <a:rPr lang="en-GB" b="0" u="sng" noProof="0" dirty="0" smtClean="0"/>
              <a:t>Knows</a:t>
            </a:r>
            <a:r>
              <a:rPr lang="en-GB" b="0" noProof="0" dirty="0" smtClean="0"/>
              <a:t> or could reasonably </a:t>
            </a:r>
            <a:r>
              <a:rPr lang="en-GB" b="0" u="sng" noProof="0" dirty="0" smtClean="0"/>
              <a:t>be expected</a:t>
            </a:r>
            <a:r>
              <a:rPr lang="en-GB" b="0" u="sng" baseline="0" noProof="0" dirty="0" smtClean="0"/>
              <a:t> to know</a:t>
            </a:r>
            <a:endParaRPr lang="cs-CZ" b="0" u="sng" dirty="0" smtClean="0"/>
          </a:p>
          <a:p>
            <a:pPr marL="171450" indent="-171450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b="1" dirty="0" smtClean="0"/>
              <a:t>Intermediary</a:t>
            </a:r>
            <a:r>
              <a:rPr lang="en-GB" sz="1200" dirty="0" smtClean="0"/>
              <a:t>: designs, markets, organises, makes available, manages the implementation</a:t>
            </a:r>
          </a:p>
          <a:p>
            <a:pPr marL="171450" indent="-171450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b="1" dirty="0" smtClean="0"/>
              <a:t>„Service provider“</a:t>
            </a:r>
            <a:r>
              <a:rPr lang="en-GB" sz="1200" dirty="0" smtClean="0"/>
              <a:t>: aid, assistance, or advice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3908-9F1A-4943-B47E-D2836566023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455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EU zprostředkovatel</a:t>
            </a:r>
            <a:r>
              <a:rPr lang="cs-CZ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rezidentem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 daňové účely v ČS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 stálou provozovnu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ČS, jejímž prostřednictvím jsou služby ve vztahu k danému uspořádání poskytovány;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zapsán v obchodním rejstříku</a:t>
            </a:r>
            <a:r>
              <a:rPr lang="cs-CZ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ČS</a:t>
            </a:r>
            <a:r>
              <a:rPr lang="cs-CZ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EU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nebo se řídit jeho právem;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registrován v profesním sdružení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týkajícím se právních, daňových nebo poradenských služeb v členském státě;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3908-9F1A-4943-B47E-D2836566023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22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3908-9F1A-4943-B47E-D2836566023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905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 smtClean="0"/>
              <a:t>DAC6</a:t>
            </a:r>
            <a:br>
              <a:rPr lang="cs-CZ" b="1" dirty="0" smtClean="0"/>
            </a:br>
            <a:endParaRPr lang="cs-CZ" sz="2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3717032"/>
            <a:ext cx="7126560" cy="2520280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b="1" dirty="0"/>
              <a:t>Povinná automatická výměna informací ve vztahu k přeshraničním </a:t>
            </a:r>
            <a:r>
              <a:rPr lang="cs-CZ" b="1" dirty="0" smtClean="0"/>
              <a:t>uspořádáním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endParaRPr lang="cs-CZ" b="1" dirty="0" smtClean="0"/>
          </a:p>
          <a:p>
            <a:pPr algn="r">
              <a:spcBef>
                <a:spcPts val="1200"/>
              </a:spcBef>
              <a:spcAft>
                <a:spcPts val="1200"/>
              </a:spcAft>
            </a:pPr>
            <a:endParaRPr lang="cs-CZ" sz="1800" b="1" dirty="0" smtClean="0"/>
          </a:p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 smtClean="0"/>
              <a:t>Praha</a:t>
            </a:r>
            <a:r>
              <a:rPr lang="cs-CZ" sz="1800" b="1" dirty="0"/>
              <a:t>, 11. </a:t>
            </a:r>
            <a:r>
              <a:rPr lang="cs-CZ" sz="1800" b="1" dirty="0" smtClean="0"/>
              <a:t>prosince 2018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33088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DAC6 - co se oznamuje?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 smtClean="0"/>
              <a:t> Charakteristické znaky (</a:t>
            </a:r>
            <a:r>
              <a:rPr lang="cs-CZ" b="1" dirty="0" err="1" smtClean="0"/>
              <a:t>Hallmarks</a:t>
            </a:r>
            <a:r>
              <a:rPr lang="cs-CZ" b="1" dirty="0" smtClean="0"/>
              <a:t>)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/>
              <a:t>vlastnost </a:t>
            </a:r>
            <a:r>
              <a:rPr lang="cs-CZ" sz="2000" dirty="0"/>
              <a:t>nebo rys </a:t>
            </a:r>
            <a:r>
              <a:rPr lang="cs-CZ" sz="2000" dirty="0" smtClean="0"/>
              <a:t>uspořádání - indikátor </a:t>
            </a:r>
            <a:r>
              <a:rPr lang="cs-CZ" sz="2000" dirty="0"/>
              <a:t>potenciálního rizika </a:t>
            </a:r>
            <a:endParaRPr lang="cs-CZ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/>
              <a:t>určují, že se uspořádání má oznamovat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dirty="0" smtClean="0"/>
              <a:t> Není zde automatický předpoklad vyhýbání </a:t>
            </a:r>
            <a:r>
              <a:rPr lang="cs-CZ" dirty="0"/>
              <a:t>se daňovým </a:t>
            </a:r>
            <a:r>
              <a:rPr lang="cs-CZ" dirty="0" smtClean="0"/>
              <a:t>povinnostem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Správce daně může zjišťovat, zda existuje nelegitimní praktika v konkrétním případě  a zvolit odpovídající reakci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dirty="0" smtClean="0"/>
              <a:t> Nečinnost správce daně - </a:t>
            </a:r>
            <a:r>
              <a:rPr lang="cs-CZ" dirty="0"/>
              <a:t>nelze vyvozovat potvrzení platnosti nebo </a:t>
            </a:r>
            <a:r>
              <a:rPr lang="cs-CZ" dirty="0" smtClean="0"/>
              <a:t>přijatelnosti daňového zacházení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Týká se daní, které spadají do působnosti DAC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01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DAC6 - kdo oznamuje?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363272" cy="473278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 smtClean="0"/>
              <a:t> Primární povinnost </a:t>
            </a:r>
            <a:r>
              <a:rPr lang="cs-CZ" dirty="0" smtClean="0"/>
              <a:t>má </a:t>
            </a:r>
            <a:r>
              <a:rPr lang="cs-CZ" dirty="0"/>
              <a:t>oznámit informace </a:t>
            </a:r>
            <a:r>
              <a:rPr lang="cs-CZ" dirty="0" smtClean="0"/>
              <a:t>o  přeshraničním uspořádání má </a:t>
            </a:r>
            <a:r>
              <a:rPr lang="cs-CZ" b="1" dirty="0" smtClean="0"/>
              <a:t>zprostředkovatel.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 smtClean="0"/>
              <a:t> Kdo je zprostředkovatel? </a:t>
            </a:r>
            <a:r>
              <a:rPr lang="cs-CZ" dirty="0"/>
              <a:t>Jakákoli </a:t>
            </a:r>
            <a:r>
              <a:rPr lang="cs-CZ" dirty="0" smtClean="0"/>
              <a:t>osoba dle činnosti.</a:t>
            </a:r>
            <a:endParaRPr lang="cs-CZ" b="1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dirty="0"/>
              <a:t>N</a:t>
            </a:r>
            <a:r>
              <a:rPr lang="cs-CZ" dirty="0" smtClean="0"/>
              <a:t>ení omezeno na určité profese; Zahrnuti jsou </a:t>
            </a:r>
            <a:r>
              <a:rPr lang="en-GB" dirty="0" smtClean="0"/>
              <a:t>„service provider</a:t>
            </a:r>
            <a:r>
              <a:rPr lang="cs-CZ" dirty="0" smtClean="0"/>
              <a:t>s“.</a:t>
            </a:r>
          </a:p>
          <a:p>
            <a:pPr marL="274320" lvl="1" indent="0">
              <a:spcBef>
                <a:spcPts val="1200"/>
              </a:spcBef>
              <a:spcAft>
                <a:spcPts val="1200"/>
              </a:spcAft>
              <a:buNone/>
            </a:pPr>
            <a:endParaRPr lang="cs-CZ" dirty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dirty="0" smtClean="0"/>
              <a:t> V některých případech má oznamovací povinnost </a:t>
            </a:r>
            <a:r>
              <a:rPr lang="cs-CZ" b="1" dirty="0"/>
              <a:t>p</a:t>
            </a:r>
            <a:r>
              <a:rPr lang="cs-CZ" b="1" dirty="0" smtClean="0"/>
              <a:t>říslušný </a:t>
            </a:r>
            <a:r>
              <a:rPr lang="cs-CZ" b="1" dirty="0"/>
              <a:t>daňový </a:t>
            </a:r>
            <a:r>
              <a:rPr lang="cs-CZ" b="1" dirty="0" smtClean="0"/>
              <a:t>poplatník!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b="1" dirty="0" smtClean="0"/>
              <a:t> Žádný zprostředkovatel </a:t>
            </a:r>
            <a:r>
              <a:rPr lang="cs-CZ" dirty="0" smtClean="0"/>
              <a:t>(in-house schéma)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 Z</a:t>
            </a:r>
            <a:r>
              <a:rPr lang="cs-CZ" dirty="0" smtClean="0"/>
              <a:t>proštění povinnosti v důsledku </a:t>
            </a:r>
            <a:r>
              <a:rPr lang="cs-CZ" b="1" dirty="0" smtClean="0"/>
              <a:t>zákonné </a:t>
            </a:r>
            <a:r>
              <a:rPr lang="cs-CZ" b="1" dirty="0"/>
              <a:t>profesní </a:t>
            </a:r>
            <a:r>
              <a:rPr lang="cs-CZ" b="1" dirty="0" smtClean="0"/>
              <a:t>mlčenlivosti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b="1" dirty="0"/>
              <a:t> </a:t>
            </a:r>
            <a:r>
              <a:rPr lang="cs-CZ" dirty="0" smtClean="0"/>
              <a:t>Jsou mimo EU</a:t>
            </a:r>
          </a:p>
        </p:txBody>
      </p:sp>
    </p:spTree>
    <p:extLst>
      <p:ext uri="{BB962C8B-B14F-4D97-AF65-F5344CB8AC3E}">
        <p14:creationId xmlns:p14="http://schemas.microsoft.com/office/powerpoint/2010/main" val="504166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DAC6 – </a:t>
            </a:r>
            <a:r>
              <a:rPr lang="cs-CZ" dirty="0"/>
              <a:t>Zprostředkovatel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 smtClean="0"/>
              <a:t> Co se stane, je-li </a:t>
            </a:r>
            <a:r>
              <a:rPr lang="cs-CZ" b="1" u="sng" dirty="0" smtClean="0"/>
              <a:t>více než jeden zprostředkovatel</a:t>
            </a:r>
            <a:r>
              <a:rPr lang="cs-CZ" b="1" dirty="0" smtClean="0"/>
              <a:t>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Oznamovací povinnost mají </a:t>
            </a:r>
            <a:r>
              <a:rPr lang="cs-CZ" u="sng" dirty="0" smtClean="0"/>
              <a:t>všichni zprostředkovatelé</a:t>
            </a:r>
            <a:r>
              <a:rPr lang="cs-CZ" dirty="0" smtClean="0"/>
              <a:t>, jejichž činnost se vztahuje k určitému uspořádání.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/>
              <a:t>ALE </a:t>
            </a:r>
            <a:r>
              <a:rPr lang="cs-CZ" dirty="0"/>
              <a:t>Z</a:t>
            </a:r>
            <a:r>
              <a:rPr lang="cs-CZ" dirty="0" smtClean="0"/>
              <a:t>prostředkovatel je osvobozen, pokud prokáže, že tytéž informace </a:t>
            </a:r>
            <a:r>
              <a:rPr lang="cs-CZ" u="sng" dirty="0"/>
              <a:t>již podal jiný </a:t>
            </a:r>
            <a:r>
              <a:rPr lang="cs-CZ" u="sng" dirty="0" smtClean="0"/>
              <a:t>zprostředkovatel.</a:t>
            </a:r>
          </a:p>
          <a:p>
            <a:pPr marL="27432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cs-CZ" b="1" u="sng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 smtClean="0"/>
              <a:t> Zproštění povinnosti z důvodu </a:t>
            </a:r>
            <a:r>
              <a:rPr lang="cs-CZ" b="1" u="sng" dirty="0" smtClean="0"/>
              <a:t>profesní mlčenlivosti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/>
              <a:t>Povinnost notifikovat </a:t>
            </a:r>
            <a:r>
              <a:rPr lang="cs-CZ" dirty="0" smtClean="0"/>
              <a:t>ostatní zprostředkovatele</a:t>
            </a:r>
            <a:r>
              <a:rPr lang="cs-CZ" dirty="0"/>
              <a:t>;</a:t>
            </a:r>
            <a:r>
              <a:rPr lang="cs-CZ" dirty="0" smtClean="0"/>
              <a:t> nejsou-li tak Příslušného daňového poplatníka o jeho povinnosti oznámit.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Rozsah a pravidla profesní mlčenlivosti zůstávají na ČS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353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/>
              <a:t>DAC6 – P</a:t>
            </a:r>
            <a:r>
              <a:rPr lang="cs-CZ" dirty="0" smtClean="0"/>
              <a:t>říslušný </a:t>
            </a:r>
            <a:r>
              <a:rPr lang="cs-CZ" dirty="0"/>
              <a:t>daňový poplatník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 smtClean="0"/>
              <a:t> Co se stane, je-li </a:t>
            </a:r>
            <a:r>
              <a:rPr lang="cs-CZ" b="1" u="sng" dirty="0" smtClean="0"/>
              <a:t>více než jeden daňový poplatník</a:t>
            </a:r>
            <a:r>
              <a:rPr lang="cs-CZ" b="1" dirty="0" smtClean="0"/>
              <a:t>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Informace oznámí příslušný daňový poplatník, který </a:t>
            </a:r>
            <a:r>
              <a:rPr lang="cs-CZ" u="sng" dirty="0" smtClean="0"/>
              <a:t>dohodnul</a:t>
            </a:r>
            <a:r>
              <a:rPr lang="cs-CZ" dirty="0" smtClean="0"/>
              <a:t> uspořádání.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Není-li takový příslušný daňový poplatník, tak je oznámí příslušný daňový poplatník, který </a:t>
            </a:r>
            <a:r>
              <a:rPr lang="cs-CZ" u="sng" dirty="0"/>
              <a:t>řídí </a:t>
            </a:r>
            <a:r>
              <a:rPr lang="cs-CZ" u="sng" dirty="0" smtClean="0"/>
              <a:t>zavedení</a:t>
            </a:r>
            <a:r>
              <a:rPr lang="cs-CZ" dirty="0" smtClean="0"/>
              <a:t> uspořádání.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dirty="0" smtClean="0"/>
              <a:t> Také platí, že </a:t>
            </a:r>
            <a:r>
              <a:rPr lang="cs-CZ" dirty="0"/>
              <a:t>příslušný daňový poplatník </a:t>
            </a:r>
            <a:r>
              <a:rPr lang="cs-CZ" dirty="0" smtClean="0"/>
              <a:t>je </a:t>
            </a:r>
            <a:r>
              <a:rPr lang="cs-CZ" dirty="0"/>
              <a:t>osvobozen, pokud prokáže, že tytéž informace </a:t>
            </a:r>
            <a:r>
              <a:rPr lang="cs-CZ" u="sng" dirty="0"/>
              <a:t>již podal jiný</a:t>
            </a:r>
            <a:r>
              <a:rPr lang="cs-CZ" dirty="0"/>
              <a:t> příslušný daňový </a:t>
            </a:r>
            <a:r>
              <a:rPr lang="cs-CZ" dirty="0" smtClean="0"/>
              <a:t>poplatník.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smtClean="0"/>
              <a:t>(ČS může stanovit) </a:t>
            </a:r>
            <a:r>
              <a:rPr lang="cs-CZ" b="1" u="sng" dirty="0" smtClean="0"/>
              <a:t>povinnost informovat o využívání </a:t>
            </a:r>
            <a:r>
              <a:rPr lang="cs-CZ" dirty="0" smtClean="0"/>
              <a:t>- příslušný </a:t>
            </a:r>
            <a:r>
              <a:rPr lang="cs-CZ" dirty="0"/>
              <a:t>daňový poplatník </a:t>
            </a:r>
            <a:r>
              <a:rPr lang="cs-CZ" dirty="0" smtClean="0"/>
              <a:t>každoročně informuje o</a:t>
            </a:r>
            <a:r>
              <a:rPr lang="cs-CZ" dirty="0"/>
              <a:t> využívání </a:t>
            </a:r>
            <a:r>
              <a:rPr lang="cs-CZ" dirty="0" smtClean="0"/>
              <a:t>uspořádání </a:t>
            </a:r>
            <a:r>
              <a:rPr lang="cs-CZ" dirty="0"/>
              <a:t>v </a:t>
            </a:r>
            <a:r>
              <a:rPr lang="cs-CZ" dirty="0" smtClean="0"/>
              <a:t>daném roce.</a:t>
            </a:r>
          </a:p>
        </p:txBody>
      </p:sp>
    </p:spTree>
    <p:extLst>
      <p:ext uri="{BB962C8B-B14F-4D97-AF65-F5344CB8AC3E}">
        <p14:creationId xmlns:p14="http://schemas.microsoft.com/office/powerpoint/2010/main" val="3758702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/>
              <a:t>DAC6 – Kde se oznamuje?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700808"/>
            <a:ext cx="3931920" cy="63976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/>
              <a:t>Zprostředkovatel </a:t>
            </a:r>
            <a:br>
              <a:rPr lang="cs-CZ" sz="2400" b="1" dirty="0"/>
            </a:br>
            <a:r>
              <a:rPr lang="cs-CZ" sz="2400" b="1" dirty="0" smtClean="0"/>
              <a:t>v </a:t>
            </a:r>
            <a:r>
              <a:rPr lang="cs-CZ" sz="2400" b="1" dirty="0"/>
              <a:t>ČS, </a:t>
            </a:r>
            <a:r>
              <a:rPr lang="cs-CZ" sz="2400" b="1" dirty="0" smtClean="0"/>
              <a:t>kde:</a:t>
            </a:r>
            <a:endParaRPr lang="cs-CZ" sz="24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92896"/>
            <a:ext cx="3931920" cy="4032448"/>
          </a:xfrm>
        </p:spPr>
        <p:txBody>
          <a:bodyPr>
            <a:normAutofit fontScale="85000" lnSpcReduction="20000"/>
          </a:bodyPr>
          <a:lstStyle/>
          <a:p>
            <a:pPr marL="171450" indent="-171450"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Je daňovým</a:t>
            </a:r>
            <a:r>
              <a:rPr lang="cs-CZ" b="1" dirty="0" smtClean="0"/>
              <a:t> rezidentem</a:t>
            </a:r>
            <a:r>
              <a:rPr lang="cs-CZ" dirty="0" smtClean="0"/>
              <a:t> pro daňové účely</a:t>
            </a:r>
          </a:p>
          <a:p>
            <a:pPr marL="171450" indent="-171450"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má</a:t>
            </a:r>
            <a:r>
              <a:rPr lang="cs-CZ" b="1" dirty="0" smtClean="0"/>
              <a:t> stálou provozovnu </a:t>
            </a:r>
            <a:r>
              <a:rPr lang="cs-CZ" dirty="0" smtClean="0"/>
              <a:t>vztahující se k danému uspořádání;</a:t>
            </a:r>
          </a:p>
          <a:p>
            <a:pPr marL="171450" indent="-171450"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je</a:t>
            </a:r>
            <a:r>
              <a:rPr lang="cs-CZ" b="1" dirty="0" smtClean="0"/>
              <a:t> zapsán </a:t>
            </a:r>
            <a:r>
              <a:rPr lang="cs-CZ" b="1" dirty="0"/>
              <a:t>v obchodním rejstříku </a:t>
            </a:r>
            <a:r>
              <a:rPr lang="cs-CZ" dirty="0"/>
              <a:t>ČS EU nebo se řídit jeho právem;</a:t>
            </a:r>
          </a:p>
          <a:p>
            <a:pPr marL="171450" indent="-171450">
              <a:spcBef>
                <a:spcPts val="1200"/>
              </a:spcBef>
              <a:spcAft>
                <a:spcPts val="1200"/>
              </a:spcAft>
            </a:pPr>
            <a:r>
              <a:rPr lang="cs-CZ" dirty="0"/>
              <a:t>je</a:t>
            </a:r>
            <a:r>
              <a:rPr lang="cs-CZ" b="1" dirty="0"/>
              <a:t> </a:t>
            </a:r>
            <a:r>
              <a:rPr lang="cs-CZ" b="1" dirty="0" smtClean="0"/>
              <a:t>registrován </a:t>
            </a:r>
            <a:r>
              <a:rPr lang="cs-CZ" b="1" dirty="0"/>
              <a:t>v profesním sdružení </a:t>
            </a:r>
            <a:r>
              <a:rPr lang="cs-CZ" dirty="0"/>
              <a:t>týkajícím se právních, daňových nebo poradenských služeb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/>
              <a:t>Příslušný daňový poplatník v ČS, </a:t>
            </a:r>
            <a:r>
              <a:rPr lang="cs-CZ" sz="2400" b="1" dirty="0" smtClean="0"/>
              <a:t>kde</a:t>
            </a:r>
            <a:r>
              <a:rPr lang="cs-CZ" sz="2400" dirty="0" smtClean="0"/>
              <a:t>:</a:t>
            </a:r>
            <a:endParaRPr lang="cs-CZ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54880" y="2636912"/>
            <a:ext cx="3931920" cy="3752776"/>
          </a:xfrm>
        </p:spPr>
        <p:txBody>
          <a:bodyPr>
            <a:normAutofit fontScale="85000" lnSpcReduction="10000"/>
          </a:bodyPr>
          <a:lstStyle/>
          <a:p>
            <a:pPr marL="171450" indent="-171450">
              <a:spcBef>
                <a:spcPts val="1200"/>
              </a:spcBef>
              <a:spcAft>
                <a:spcPts val="1200"/>
              </a:spcAft>
            </a:pPr>
            <a:r>
              <a:rPr lang="cs-CZ" dirty="0"/>
              <a:t>j</a:t>
            </a:r>
            <a:r>
              <a:rPr lang="cs-CZ" dirty="0" smtClean="0"/>
              <a:t>e</a:t>
            </a:r>
            <a:r>
              <a:rPr lang="cs-CZ" b="1" dirty="0" smtClean="0"/>
              <a:t> rezidentem</a:t>
            </a:r>
            <a:r>
              <a:rPr lang="cs-CZ" dirty="0" smtClean="0"/>
              <a:t> </a:t>
            </a:r>
            <a:r>
              <a:rPr lang="cs-CZ" dirty="0"/>
              <a:t>pro daňové účely</a:t>
            </a:r>
          </a:p>
          <a:p>
            <a:pPr marL="171450" indent="-171450">
              <a:spcBef>
                <a:spcPts val="1200"/>
              </a:spcBef>
              <a:spcAft>
                <a:spcPts val="1200"/>
              </a:spcAft>
            </a:pPr>
            <a:r>
              <a:rPr lang="cs-CZ" dirty="0"/>
              <a:t>má</a:t>
            </a:r>
            <a:r>
              <a:rPr lang="cs-CZ" b="1" dirty="0"/>
              <a:t> stálou </a:t>
            </a:r>
            <a:r>
              <a:rPr lang="cs-CZ" b="1" dirty="0" smtClean="0"/>
              <a:t>provozovnu, </a:t>
            </a:r>
            <a:r>
              <a:rPr lang="cs-CZ" dirty="0" smtClean="0"/>
              <a:t>jež má z</a:t>
            </a:r>
            <a:r>
              <a:rPr lang="cs-CZ" dirty="0"/>
              <a:t> </a:t>
            </a:r>
            <a:r>
              <a:rPr lang="cs-CZ" dirty="0" smtClean="0"/>
              <a:t>daného uspořádání prospěch;</a:t>
            </a:r>
            <a:endParaRPr lang="cs-CZ" dirty="0"/>
          </a:p>
          <a:p>
            <a:pPr marL="171450" indent="-171450">
              <a:spcBef>
                <a:spcPts val="1200"/>
              </a:spcBef>
              <a:spcAft>
                <a:spcPts val="1200"/>
              </a:spcAft>
            </a:pPr>
            <a:r>
              <a:rPr lang="cs-CZ" b="1" dirty="0"/>
              <a:t>obdrží příjem nebo vytváří </a:t>
            </a:r>
            <a:r>
              <a:rPr lang="cs-CZ" b="1" dirty="0" smtClean="0"/>
              <a:t>zisk</a:t>
            </a:r>
            <a:r>
              <a:rPr lang="cs-CZ" dirty="0" smtClean="0"/>
              <a:t>, přestože není rezident a nemá PE v žádném ČS;</a:t>
            </a:r>
            <a:endParaRPr lang="cs-CZ" dirty="0"/>
          </a:p>
          <a:p>
            <a:pPr marL="171450" indent="-171450">
              <a:spcBef>
                <a:spcPts val="1200"/>
              </a:spcBef>
              <a:spcAft>
                <a:spcPts val="1200"/>
              </a:spcAft>
            </a:pPr>
            <a:r>
              <a:rPr lang="cs-CZ" b="1" dirty="0"/>
              <a:t>vykonává </a:t>
            </a:r>
            <a:r>
              <a:rPr lang="cs-CZ" b="1" dirty="0" smtClean="0"/>
              <a:t>činnost, </a:t>
            </a:r>
            <a:r>
              <a:rPr lang="cs-CZ" dirty="0" smtClean="0"/>
              <a:t>přestože </a:t>
            </a:r>
            <a:r>
              <a:rPr lang="cs-CZ" dirty="0"/>
              <a:t>není rezident a nemá PE v žádném ČS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842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DAC6 – Druhy podávání zpráv a automatické výměny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075240" cy="460851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 smtClean="0"/>
              <a:t>Uspořádání mezi 25. červen 2018 – 30. červnem 2020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dirty="0" smtClean="0"/>
              <a:t>čl</a:t>
            </a:r>
            <a:r>
              <a:rPr lang="cs-CZ" dirty="0"/>
              <a:t>. </a:t>
            </a:r>
            <a:r>
              <a:rPr lang="cs-CZ" dirty="0" smtClean="0"/>
              <a:t>8ab(12</a:t>
            </a:r>
            <a:r>
              <a:rPr lang="cs-CZ" dirty="0"/>
              <a:t>) - </a:t>
            </a:r>
            <a:r>
              <a:rPr lang="cs-CZ" dirty="0" smtClean="0"/>
              <a:t>Jednorázové </a:t>
            </a:r>
            <a:r>
              <a:rPr lang="cs-CZ" dirty="0"/>
              <a:t>podání </a:t>
            </a:r>
            <a:r>
              <a:rPr lang="cs-CZ" dirty="0" smtClean="0"/>
              <a:t>zprávy do 31. srpna 2020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 smtClean="0"/>
              <a:t>Uspořádání po 1. červenci 2020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čl. 8ab(1) - Podání zprávy do 30 dnů od rozhodného dne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čl. </a:t>
            </a:r>
            <a:r>
              <a:rPr lang="cs-CZ" dirty="0" smtClean="0"/>
              <a:t>8ab(18) </a:t>
            </a:r>
            <a:r>
              <a:rPr lang="cs-CZ" dirty="0"/>
              <a:t>- AVI </a:t>
            </a:r>
            <a:r>
              <a:rPr lang="cs-CZ" dirty="0" smtClean="0"/>
              <a:t>do jednoho </a:t>
            </a:r>
            <a:r>
              <a:rPr lang="cs-CZ" dirty="0"/>
              <a:t>měsíce od konce čtvrtletí, </a:t>
            </a:r>
            <a:r>
              <a:rPr lang="cs-CZ" dirty="0" smtClean="0"/>
              <a:t>v</a:t>
            </a:r>
            <a:r>
              <a:rPr lang="cs-CZ" dirty="0"/>
              <a:t> němž byly informace </a:t>
            </a:r>
            <a:r>
              <a:rPr lang="cs-CZ" dirty="0" smtClean="0"/>
              <a:t>podány.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 smtClean="0"/>
              <a:t> Pravidelné podávání zpráv </a:t>
            </a:r>
            <a:r>
              <a:rPr lang="cs-CZ" dirty="0" smtClean="0"/>
              <a:t>(</a:t>
            </a:r>
            <a:r>
              <a:rPr lang="cs-CZ" i="1" dirty="0" smtClean="0"/>
              <a:t>uspořádání určená </a:t>
            </a:r>
            <a:r>
              <a:rPr lang="cs-CZ" i="1" dirty="0"/>
              <a:t>k nabízení na </a:t>
            </a:r>
            <a:r>
              <a:rPr lang="cs-CZ" i="1" dirty="0" smtClean="0"/>
              <a:t>trhu</a:t>
            </a:r>
            <a:r>
              <a:rPr lang="cs-CZ" dirty="0" smtClean="0"/>
              <a:t>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čl. </a:t>
            </a:r>
            <a:r>
              <a:rPr lang="cs-CZ" dirty="0" smtClean="0"/>
              <a:t>8ab(2</a:t>
            </a:r>
            <a:r>
              <a:rPr lang="cs-CZ" dirty="0"/>
              <a:t>) - Z</a:t>
            </a:r>
            <a:r>
              <a:rPr lang="cs-CZ" dirty="0" smtClean="0"/>
              <a:t>prostředkovatel aktualizuje vybrané informace jednou za </a:t>
            </a:r>
            <a:r>
              <a:rPr lang="cs-CZ" dirty="0"/>
              <a:t>tři </a:t>
            </a:r>
            <a:r>
              <a:rPr lang="cs-CZ" dirty="0" smtClean="0"/>
              <a:t>měsíce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 smtClean="0"/>
              <a:t>Informace o využívání uspořádání v daném roce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dirty="0" smtClean="0"/>
              <a:t>čl</a:t>
            </a:r>
            <a:r>
              <a:rPr lang="cs-CZ" dirty="0"/>
              <a:t>. </a:t>
            </a:r>
            <a:r>
              <a:rPr lang="cs-CZ" dirty="0" smtClean="0"/>
              <a:t>8ab(11) </a:t>
            </a:r>
            <a:r>
              <a:rPr lang="cs-CZ" dirty="0"/>
              <a:t>- ČS </a:t>
            </a:r>
            <a:r>
              <a:rPr lang="cs-CZ" dirty="0" smtClean="0"/>
              <a:t>mohou požadovat po daňovém poplatníkovi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10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DAC6 -  Sankce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74441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Ponecháno na implementaci ČS stejně jako v případě DAC4 - národní systém sankcí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/>
              <a:t>Stanovené sankce musí být účinné, přiměřené a odrazující.</a:t>
            </a: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1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DAC6 – Příloha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 smtClean="0"/>
              <a:t>* </a:t>
            </a:r>
            <a:r>
              <a:rPr lang="cs-CZ" u="sng" dirty="0" smtClean="0"/>
              <a:t>5 kategorií charakteristických znaků (</a:t>
            </a:r>
            <a:r>
              <a:rPr lang="en-GB" u="sng" dirty="0" smtClean="0"/>
              <a:t>Hallmarks</a:t>
            </a:r>
            <a:r>
              <a:rPr lang="cs-CZ" u="sng" dirty="0" smtClean="0"/>
              <a:t>) A až E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b="1" dirty="0" smtClean="0"/>
              <a:t>Test </a:t>
            </a:r>
            <a:r>
              <a:rPr lang="cs-CZ" b="1" dirty="0"/>
              <a:t>hlavního </a:t>
            </a:r>
            <a:r>
              <a:rPr lang="cs-CZ" b="1" dirty="0" smtClean="0"/>
              <a:t>přínosu (</a:t>
            </a:r>
            <a:r>
              <a:rPr lang="en-GB" b="1" dirty="0" smtClean="0"/>
              <a:t>Main</a:t>
            </a:r>
            <a:r>
              <a:rPr lang="cs-CZ" b="1" dirty="0" smtClean="0"/>
              <a:t> benefit test)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b="1" dirty="0" smtClean="0"/>
              <a:t> získání </a:t>
            </a:r>
            <a:r>
              <a:rPr lang="cs-CZ" b="1" dirty="0"/>
              <a:t>daňové výhody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dirty="0" smtClean="0"/>
              <a:t> </a:t>
            </a:r>
            <a:r>
              <a:rPr lang="cs-CZ" b="1" dirty="0" smtClean="0"/>
              <a:t>hlavním </a:t>
            </a:r>
            <a:r>
              <a:rPr lang="cs-CZ" b="1" dirty="0"/>
              <a:t>přínosem </a:t>
            </a:r>
            <a:r>
              <a:rPr lang="cs-CZ" dirty="0"/>
              <a:t>nebo </a:t>
            </a:r>
            <a:r>
              <a:rPr lang="cs-CZ" b="1" dirty="0"/>
              <a:t>jedním z hlavních přínosů</a:t>
            </a:r>
            <a:r>
              <a:rPr lang="cs-CZ" dirty="0"/>
              <a:t>, </a:t>
            </a:r>
            <a:endParaRPr lang="cs-CZ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dirty="0" smtClean="0"/>
              <a:t> které </a:t>
            </a:r>
            <a:r>
              <a:rPr lang="cs-CZ" dirty="0"/>
              <a:t>s ohledem na </a:t>
            </a:r>
            <a:r>
              <a:rPr lang="cs-CZ" b="1" dirty="0"/>
              <a:t>všechny relevantní skutečnosti a </a:t>
            </a:r>
            <a:r>
              <a:rPr lang="cs-CZ" b="1" dirty="0" smtClean="0"/>
              <a:t>okolnosti</a:t>
            </a:r>
            <a:endParaRPr lang="cs-CZ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dirty="0" smtClean="0"/>
              <a:t> určitá </a:t>
            </a:r>
            <a:r>
              <a:rPr lang="cs-CZ" dirty="0"/>
              <a:t>osoba </a:t>
            </a:r>
            <a:r>
              <a:rPr lang="cs-CZ" b="1" dirty="0" smtClean="0"/>
              <a:t>může přiměřeně </a:t>
            </a:r>
            <a:r>
              <a:rPr lang="cs-CZ" b="1" dirty="0"/>
              <a:t>očekávat</a:t>
            </a:r>
            <a:r>
              <a:rPr lang="cs-CZ" dirty="0"/>
              <a:t>, </a:t>
            </a:r>
            <a:r>
              <a:rPr lang="cs-CZ" b="1" dirty="0"/>
              <a:t>že vyplynou </a:t>
            </a:r>
            <a:r>
              <a:rPr lang="cs-CZ" dirty="0" smtClean="0"/>
              <a:t>z</a:t>
            </a:r>
            <a:r>
              <a:rPr lang="cs-CZ" dirty="0"/>
              <a:t> určitého </a:t>
            </a:r>
            <a:r>
              <a:rPr lang="cs-CZ" dirty="0" smtClean="0"/>
              <a:t>uspořádání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 smtClean="0"/>
              <a:t>Test hlavního přínosu se uplatní jako filtr u vybraných charakteristických znaků: kategorie </a:t>
            </a:r>
            <a:r>
              <a:rPr lang="cs-CZ" b="1" dirty="0" smtClean="0"/>
              <a:t>A,</a:t>
            </a:r>
            <a:r>
              <a:rPr lang="cs-CZ" dirty="0" smtClean="0"/>
              <a:t> </a:t>
            </a:r>
            <a:r>
              <a:rPr lang="cs-CZ" b="1" dirty="0" smtClean="0"/>
              <a:t>B, C1/b/i, C1/</a:t>
            </a:r>
            <a:r>
              <a:rPr lang="cs-CZ" b="1" dirty="0" err="1" smtClean="0"/>
              <a:t>c&amp;d</a:t>
            </a:r>
            <a:r>
              <a:rPr lang="cs-CZ" b="1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44939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 – Obecné charakteristické znaky </a:t>
            </a:r>
            <a:r>
              <a:rPr lang="cs-CZ" dirty="0"/>
              <a:t>spojené s testem hlavního přínosu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363272" cy="456016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 smtClean="0"/>
              <a:t> </a:t>
            </a:r>
            <a:r>
              <a:rPr lang="en-GB" b="1" dirty="0" smtClean="0"/>
              <a:t>Confidentiality clause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200" dirty="0"/>
              <a:t>P</a:t>
            </a:r>
            <a:r>
              <a:rPr lang="cs-CZ" sz="2200" dirty="0" smtClean="0"/>
              <a:t>oplatník </a:t>
            </a:r>
            <a:r>
              <a:rPr lang="cs-CZ" sz="2200" dirty="0"/>
              <a:t>nebo účastník příslušného uspořádání </a:t>
            </a:r>
            <a:r>
              <a:rPr lang="cs-CZ" sz="2200" dirty="0" smtClean="0"/>
              <a:t>se zaváže k důvěrnosti, </a:t>
            </a:r>
            <a:r>
              <a:rPr lang="cs-CZ" sz="2200" dirty="0"/>
              <a:t>jak by určité uspořádání mohlo zajistit daňovou </a:t>
            </a:r>
            <a:r>
              <a:rPr lang="cs-CZ" sz="2200" dirty="0" smtClean="0"/>
              <a:t>výhodu.</a:t>
            </a:r>
            <a:endParaRPr lang="en-GB" sz="22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 smtClean="0"/>
              <a:t> </a:t>
            </a:r>
            <a:r>
              <a:rPr lang="en-GB" b="1" dirty="0" smtClean="0"/>
              <a:t>Premium</a:t>
            </a:r>
            <a:r>
              <a:rPr lang="cs-CZ" b="1" dirty="0" smtClean="0"/>
              <a:t>/</a:t>
            </a:r>
            <a:r>
              <a:rPr lang="en-GB" b="1" dirty="0" smtClean="0"/>
              <a:t>contingency fee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200" dirty="0" smtClean="0"/>
              <a:t>Odměna </a:t>
            </a:r>
            <a:r>
              <a:rPr lang="cs-CZ" sz="2200" dirty="0"/>
              <a:t>se </a:t>
            </a:r>
            <a:r>
              <a:rPr lang="cs-CZ" sz="2200" dirty="0" smtClean="0"/>
              <a:t>stanoví ve vazbě: - na výši </a:t>
            </a:r>
            <a:r>
              <a:rPr lang="cs-CZ" sz="2200" dirty="0"/>
              <a:t>daňové </a:t>
            </a:r>
            <a:r>
              <a:rPr lang="cs-CZ" sz="2200" dirty="0" smtClean="0"/>
              <a:t>výhody</a:t>
            </a:r>
            <a:br>
              <a:rPr lang="cs-CZ" sz="2200" dirty="0" smtClean="0"/>
            </a:br>
            <a:r>
              <a:rPr lang="cs-CZ" sz="2200" dirty="0" smtClean="0"/>
              <a:t>			        - skutečnost, zda je daňová výhoda 				           získána; včetně refundace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GB" b="1" dirty="0" smtClean="0"/>
              <a:t> </a:t>
            </a:r>
            <a:r>
              <a:rPr lang="en-US" b="1" dirty="0" smtClean="0"/>
              <a:t>Marketable arrangements</a:t>
            </a:r>
            <a:endParaRPr lang="en-US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sz="2200" dirty="0" smtClean="0"/>
              <a:t>podstatně standardizovaná dokumentace </a:t>
            </a:r>
            <a:r>
              <a:rPr lang="cs-CZ" sz="2200" dirty="0"/>
              <a:t>nebo </a:t>
            </a:r>
            <a:r>
              <a:rPr lang="cs-CZ" sz="2200" dirty="0" smtClean="0"/>
              <a:t>struktura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je k dispozici více než jednomu příslušnému daňovému </a:t>
            </a:r>
            <a:r>
              <a:rPr lang="cs-CZ" sz="2200" dirty="0" smtClean="0"/>
              <a:t>poplatníkovi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sz="2200" dirty="0" smtClean="0"/>
              <a:t>zavedení nevyžaduje </a:t>
            </a:r>
            <a:r>
              <a:rPr lang="cs-CZ" sz="2200" dirty="0"/>
              <a:t>podstatnou úpravu</a:t>
            </a:r>
          </a:p>
        </p:txBody>
      </p:sp>
    </p:spTree>
    <p:extLst>
      <p:ext uri="{BB962C8B-B14F-4D97-AF65-F5344CB8AC3E}">
        <p14:creationId xmlns:p14="http://schemas.microsoft.com/office/powerpoint/2010/main" val="4064043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23392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B – Specifické c</a:t>
            </a:r>
            <a:r>
              <a:rPr lang="cs-CZ" dirty="0"/>
              <a:t>harakteristické znaky spojené s testem hlavního přínosu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/>
              <a:t>V</a:t>
            </a:r>
            <a:r>
              <a:rPr lang="cs-CZ" b="1" dirty="0" smtClean="0"/>
              <a:t>yužití ztrát (přeshraniční)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pořizování </a:t>
            </a:r>
            <a:r>
              <a:rPr lang="cs-CZ" dirty="0"/>
              <a:t>ztrátové </a:t>
            </a:r>
            <a:r>
              <a:rPr lang="cs-CZ" dirty="0" smtClean="0"/>
              <a:t>společnosti</a:t>
            </a:r>
            <a:endParaRPr lang="cs-CZ" b="1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 smtClean="0"/>
              <a:t> Přeměna jedné kategorie příjmu a majetku na jiné kategorie příjmů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nižší sazba </a:t>
            </a:r>
            <a:r>
              <a:rPr lang="cs-CZ" dirty="0"/>
              <a:t>nebo </a:t>
            </a:r>
            <a:r>
              <a:rPr lang="cs-CZ" dirty="0" smtClean="0"/>
              <a:t>osvobozené</a:t>
            </a:r>
            <a:endParaRPr lang="cs-CZ" b="1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 err="1" smtClean="0"/>
              <a:t>Round-tripping</a:t>
            </a:r>
            <a:r>
              <a:rPr lang="cs-CZ" b="1" dirty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funds</a:t>
            </a:r>
            <a:r>
              <a:rPr lang="cs-CZ" b="1" dirty="0" smtClean="0"/>
              <a:t> = </a:t>
            </a:r>
            <a:r>
              <a:rPr lang="cs-CZ" dirty="0" smtClean="0"/>
              <a:t>Pohyb aktiv v kruhu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dirty="0"/>
              <a:t>zejména prostřednictvím zapojení </a:t>
            </a:r>
            <a:r>
              <a:rPr lang="cs-CZ" dirty="0" smtClean="0"/>
              <a:t>subjektů </a:t>
            </a:r>
            <a:r>
              <a:rPr lang="cs-CZ" dirty="0"/>
              <a:t>bez jiné primární komerční funkce </a:t>
            </a:r>
            <a:endParaRPr lang="cs-CZ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nebo transakcí </a:t>
            </a:r>
            <a:r>
              <a:rPr lang="cs-CZ" dirty="0"/>
              <a:t>které se vzájemně započítávají nebo ruší nebo mají jiné podobné </a:t>
            </a:r>
            <a:r>
              <a:rPr lang="cs-CZ" dirty="0" smtClean="0"/>
              <a:t>vlastnosti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5544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DAC6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endParaRPr lang="cs-CZ" b="1" dirty="0" smtClean="0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b="1" dirty="0" smtClean="0"/>
              <a:t>Směrnice </a:t>
            </a:r>
            <a:r>
              <a:rPr lang="cs-CZ" b="1" dirty="0"/>
              <a:t>Rady (EU) 2018/822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/>
              <a:t>ze dne 25. května 2018,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/>
              <a:t>kterou se mění směrnice 2011/16/EU, pokud jde o povinnou automatickou výměnu informací v oblasti daní ve vztahu k přeshraničním uspořádáním, která se mají oznamovat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341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C - </a:t>
            </a:r>
            <a:r>
              <a:rPr lang="cs-CZ" dirty="0"/>
              <a:t>Specifické charakteristické znaky týkající se přeshraničních transakcí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8024" y="1916832"/>
            <a:ext cx="4051176" cy="4560168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b="1" dirty="0" err="1" smtClean="0"/>
              <a:t>Hallmarks</a:t>
            </a:r>
            <a:r>
              <a:rPr lang="cs-CZ" b="1" dirty="0" smtClean="0"/>
              <a:t> C1a, C1b C2 - 4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/>
              <a:t>Odpočty za stejné odpisování </a:t>
            </a:r>
            <a:r>
              <a:rPr lang="cs-CZ" dirty="0" smtClean="0"/>
              <a:t>aktiva ve více jurisdikcích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i="1" dirty="0"/>
              <a:t>Osvobození</a:t>
            </a:r>
            <a:r>
              <a:rPr lang="cs-CZ" dirty="0"/>
              <a:t> od dvojího </a:t>
            </a:r>
            <a:r>
              <a:rPr lang="cs-CZ" dirty="0" smtClean="0"/>
              <a:t>zdanění, stejná položka příjmu nebo kapitálu, uplatňováno ve více jurisdikcích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/>
              <a:t>P</a:t>
            </a:r>
            <a:r>
              <a:rPr lang="cs-CZ" dirty="0" smtClean="0"/>
              <a:t>řevody aktiv, </a:t>
            </a:r>
            <a:r>
              <a:rPr lang="cs-CZ" dirty="0"/>
              <a:t>významný rozdíl v </a:t>
            </a:r>
            <a:r>
              <a:rPr lang="cs-CZ" dirty="0" smtClean="0"/>
              <a:t>částce </a:t>
            </a:r>
            <a:r>
              <a:rPr lang="cs-CZ" dirty="0"/>
              <a:t>protiplnění </a:t>
            </a:r>
            <a:endParaRPr lang="cs-CZ" b="1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1916832"/>
            <a:ext cx="4176464" cy="47125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b="1" dirty="0" err="1" smtClean="0"/>
              <a:t>Hallmarks</a:t>
            </a:r>
            <a:r>
              <a:rPr lang="cs-CZ" b="1" dirty="0" smtClean="0"/>
              <a:t> C1/b-d</a:t>
            </a:r>
          </a:p>
          <a:p>
            <a:pPr marL="0" indent="0">
              <a:buFont typeface="Arial" pitchFamily="34" charset="0"/>
              <a:buNone/>
            </a:pPr>
            <a:r>
              <a:rPr lang="cs-CZ" b="1" dirty="0" smtClean="0"/>
              <a:t>+ Test hlavního přínosu</a:t>
            </a:r>
          </a:p>
          <a:p>
            <a:r>
              <a:rPr lang="cs-CZ" dirty="0" smtClean="0"/>
              <a:t>přeshraniční platba</a:t>
            </a:r>
          </a:p>
          <a:p>
            <a:r>
              <a:rPr lang="cs-CZ" dirty="0" smtClean="0"/>
              <a:t>mezi přidruženými podniky</a:t>
            </a:r>
          </a:p>
          <a:p>
            <a:r>
              <a:rPr lang="cs-CZ" dirty="0"/>
              <a:t>u</a:t>
            </a:r>
            <a:r>
              <a:rPr lang="cs-CZ" dirty="0" smtClean="0"/>
              <a:t> zdroje: odpočitatelná</a:t>
            </a:r>
          </a:p>
          <a:p>
            <a:r>
              <a:rPr lang="cs-CZ" dirty="0" smtClean="0"/>
              <a:t>jurisdikce příjemce: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(b)(i) žádná, nulová, blízká nule DPPO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u="sng" dirty="0" smtClean="0"/>
              <a:t>TEST NENÍ (b)(</a:t>
            </a:r>
            <a:r>
              <a:rPr lang="cs-CZ" u="sng" dirty="0" err="1" smtClean="0"/>
              <a:t>ii</a:t>
            </a:r>
            <a:r>
              <a:rPr lang="cs-CZ" u="sng" dirty="0" smtClean="0"/>
              <a:t>) seznam nespolupracujících </a:t>
            </a:r>
            <a:r>
              <a:rPr lang="cs-CZ" u="sng" dirty="0"/>
              <a:t>jurisdikcí </a:t>
            </a:r>
            <a:endParaRPr lang="cs-CZ" u="sng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(c) úplné osvobození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(d) preferenční daňový režim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44862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 - Specifické </a:t>
            </a:r>
            <a:r>
              <a:rPr lang="cs-CZ" dirty="0"/>
              <a:t>charakteristické znaky týkající se </a:t>
            </a:r>
            <a:r>
              <a:rPr lang="cs-CZ" dirty="0" smtClean="0"/>
              <a:t>AVI a</a:t>
            </a:r>
            <a:r>
              <a:rPr lang="cs-CZ" dirty="0"/>
              <a:t> skutečného 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Narušení </a:t>
            </a:r>
            <a:r>
              <a:rPr lang="cs-CZ" dirty="0"/>
              <a:t>oznamovací </a:t>
            </a:r>
            <a:r>
              <a:rPr lang="cs-CZ" dirty="0" smtClean="0"/>
              <a:t>povinnosti (finanční účty)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dirty="0"/>
              <a:t>podle právních předpisů provádějících unijní </a:t>
            </a:r>
            <a:r>
              <a:rPr lang="cs-CZ" dirty="0" smtClean="0"/>
              <a:t>právo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dirty="0"/>
              <a:t>rovnocenné dohody o automatické výměně informací o finančních </a:t>
            </a:r>
            <a:r>
              <a:rPr lang="cs-CZ" dirty="0" smtClean="0"/>
              <a:t>účtech, </a:t>
            </a:r>
            <a:r>
              <a:rPr lang="cs-CZ" dirty="0"/>
              <a:t>včetně dohod se třetími </a:t>
            </a:r>
            <a:r>
              <a:rPr lang="cs-CZ" dirty="0" smtClean="0"/>
              <a:t>zeměmi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dirty="0"/>
              <a:t>využívá absence takových právních předpisů nebo dohod</a:t>
            </a:r>
            <a:r>
              <a:rPr lang="cs-CZ" dirty="0" smtClean="0"/>
              <a:t>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endParaRPr lang="cs-CZ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/>
              <a:t>N</a:t>
            </a:r>
            <a:r>
              <a:rPr lang="cs-CZ" dirty="0" smtClean="0"/>
              <a:t>etransparentní řetězce právního nebo skutečného vlastnictví využívající specifické osoby</a:t>
            </a:r>
            <a:r>
              <a:rPr lang="cs-CZ" dirty="0"/>
              <a:t>, právní uspořádání nebo </a:t>
            </a:r>
            <a:r>
              <a:rPr lang="cs-CZ" dirty="0" smtClean="0"/>
              <a:t>struktury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893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E - </a:t>
            </a:r>
            <a:r>
              <a:rPr lang="cs-CZ" dirty="0"/>
              <a:t>Specifické charakteristické znaky týkající se převodních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0012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 smtClean="0"/>
              <a:t> Využití </a:t>
            </a:r>
            <a:r>
              <a:rPr lang="cs-CZ" b="1" dirty="0"/>
              <a:t>jednostranných pravidel bezpečného </a:t>
            </a:r>
            <a:r>
              <a:rPr lang="cs-CZ" b="1" dirty="0" smtClean="0"/>
              <a:t>přístavu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 smtClean="0"/>
              <a:t> Těžko ocenitelná nehmotná aktiva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 smtClean="0"/>
              <a:t> Vnitroskupinová reorganizace </a:t>
            </a:r>
          </a:p>
        </p:txBody>
      </p:sp>
    </p:spTree>
    <p:extLst>
      <p:ext uri="{BB962C8B-B14F-4D97-AF65-F5344CB8AC3E}">
        <p14:creationId xmlns:p14="http://schemas.microsoft.com/office/powerpoint/2010/main" val="3612408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DAC6 – implementace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6044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b="1" dirty="0" smtClean="0"/>
              <a:t>Rekapitulace: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Harmonogram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Prováděcí předpisy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Možnosti volby</a:t>
            </a:r>
          </a:p>
        </p:txBody>
      </p:sp>
    </p:spTree>
    <p:extLst>
      <p:ext uri="{BB962C8B-B14F-4D97-AF65-F5344CB8AC3E}">
        <p14:creationId xmlns:p14="http://schemas.microsoft.com/office/powerpoint/2010/main" val="1131284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990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 smtClean="0"/>
              <a:t>Děkuji za pozornost! Dotazy?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471936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b="1" dirty="0"/>
              <a:t>Mgr. Ing. Vilém Tanzer, MF </a:t>
            </a:r>
            <a:r>
              <a:rPr lang="cs-CZ" b="1" dirty="0" smtClean="0"/>
              <a:t>ČR</a:t>
            </a:r>
            <a:endParaRPr lang="cs-CZ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 smtClean="0"/>
              <a:t>Vilem.Tanzer@mfcr.cz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9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/>
              <a:t>DAC6 - cíle a mezinárodní kontext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546848" cy="4718304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b="1" dirty="0"/>
              <a:t>Cíle: </a:t>
            </a:r>
            <a:endParaRPr lang="cs-CZ" b="1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 smtClean="0"/>
              <a:t>Zvýšení </a:t>
            </a:r>
            <a:r>
              <a:rPr lang="cs-CZ" dirty="0"/>
              <a:t>efektivity daňové správy při řešení přeshraničního daňové optimalizace a daňových úniků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b="1" dirty="0"/>
              <a:t>Jak? </a:t>
            </a:r>
            <a:endParaRPr lang="cs-CZ" b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u="sng" dirty="0" smtClean="0"/>
              <a:t>Podávání</a:t>
            </a:r>
            <a:r>
              <a:rPr lang="cs-CZ" dirty="0" smtClean="0"/>
              <a:t> </a:t>
            </a:r>
            <a:r>
              <a:rPr lang="cs-CZ" dirty="0"/>
              <a:t>informací o potenciálně agresivních schématech daňového plánování 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 </a:t>
            </a:r>
            <a:r>
              <a:rPr lang="cs-CZ" u="sng" dirty="0"/>
              <a:t>výměna</a:t>
            </a:r>
            <a:r>
              <a:rPr lang="cs-CZ" dirty="0"/>
              <a:t> těchto informací mezi ČS EU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b="1" dirty="0" smtClean="0"/>
              <a:t>Očekávání:</a:t>
            </a:r>
            <a:r>
              <a:rPr lang="cs-CZ" dirty="0" smtClean="0"/>
              <a:t> Odrazující efekt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 smtClean="0"/>
              <a:t>Novela směrnice EU/2011/16 „DAC“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5364088" y="1673352"/>
            <a:ext cx="3240360" cy="4718304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b="1" dirty="0"/>
              <a:t>Mezinárodní kontext: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/>
              <a:t>(2015) OECD BEPS Akce č. 12 </a:t>
            </a:r>
            <a:r>
              <a:rPr lang="cs-CZ" dirty="0"/>
              <a:t>– není min. standard, jen kompilace národních režimů a doporučení s alternativami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/>
              <a:t>(2018) </a:t>
            </a:r>
            <a:r>
              <a:rPr lang="en-US" b="1" dirty="0"/>
              <a:t>MDR </a:t>
            </a:r>
            <a:r>
              <a:rPr lang="cs-CZ" b="1" dirty="0" err="1"/>
              <a:t>for</a:t>
            </a:r>
            <a:r>
              <a:rPr lang="en-US" b="1" dirty="0"/>
              <a:t> CRS </a:t>
            </a:r>
            <a:r>
              <a:rPr lang="en-US" dirty="0"/>
              <a:t>Avoidance Arrangements and  Opaque offshore structures</a:t>
            </a:r>
            <a:r>
              <a:rPr lang="cs-CZ" dirty="0"/>
              <a:t> (reakce na G7 Bari deklaraci) </a:t>
            </a: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/>
              <a:t>3 národní režimy</a:t>
            </a:r>
            <a:r>
              <a:rPr lang="cs-CZ" dirty="0"/>
              <a:t> v EU: </a:t>
            </a:r>
            <a:r>
              <a:rPr lang="cs-CZ" dirty="0" smtClean="0"/>
              <a:t>IE</a:t>
            </a:r>
            <a:r>
              <a:rPr lang="cs-CZ" dirty="0"/>
              <a:t>, PT, </a:t>
            </a:r>
            <a:r>
              <a:rPr lang="cs-CZ" dirty="0" smtClean="0"/>
              <a:t>UK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2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11148" y="764704"/>
            <a:ext cx="8229600" cy="990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DAC6 – 5. novela DAC</a:t>
            </a:r>
            <a:endParaRPr lang="cs-CZ" dirty="0"/>
          </a:p>
        </p:txBody>
      </p:sp>
      <p:sp>
        <p:nvSpPr>
          <p:cNvPr id="7" name="TextBox 7"/>
          <p:cNvSpPr txBox="1">
            <a:spLocks noGrp="1"/>
          </p:cNvSpPr>
          <p:nvPr>
            <p:ph idx="1"/>
          </p:nvPr>
        </p:nvSpPr>
        <p:spPr>
          <a:xfrm>
            <a:off x="467544" y="1772816"/>
            <a:ext cx="3456384" cy="16312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4"/>
                </a:solidFill>
              </a:rPr>
              <a:t>Výměna na žádost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4"/>
                </a:solidFill>
              </a:rPr>
              <a:t>Automatická výměna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4"/>
                </a:solidFill>
              </a:rPr>
              <a:t>Spontánní výměna 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5148064" y="1772816"/>
            <a:ext cx="3528391" cy="11695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4"/>
                </a:solidFill>
              </a:rPr>
              <a:t>Simultánní kontroly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4"/>
                </a:solidFill>
              </a:rPr>
              <a:t>Přítomnost v jiném ČS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4"/>
                </a:solidFill>
              </a:rPr>
              <a:t>Ochrana osobních údajů</a:t>
            </a:r>
            <a:endParaRPr lang="cs-CZ" sz="2000" dirty="0">
              <a:solidFill>
                <a:schemeClr val="accent4"/>
              </a:solidFill>
            </a:endParaRPr>
          </a:p>
        </p:txBody>
      </p:sp>
      <p:graphicFrame>
        <p:nvGraphicFramePr>
          <p:cNvPr id="27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588233"/>
              </p:ext>
            </p:extLst>
          </p:nvPr>
        </p:nvGraphicFramePr>
        <p:xfrm>
          <a:off x="395536" y="2996952"/>
          <a:ext cx="7798445" cy="3861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8490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/>
              <a:t>DAC6 </a:t>
            </a:r>
            <a:r>
              <a:rPr lang="cs-CZ" dirty="0" smtClean="0"/>
              <a:t>– průběh legislativního procesu EU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cs-CZ" u="sng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u="sng" dirty="0" smtClean="0"/>
              <a:t>Hlavní </a:t>
            </a:r>
            <a:r>
              <a:rPr lang="cs-CZ" u="sng" dirty="0"/>
              <a:t>milníky projednání</a:t>
            </a:r>
            <a:r>
              <a:rPr lang="cs-CZ" dirty="0"/>
              <a:t>: </a:t>
            </a:r>
            <a:r>
              <a:rPr lang="cs-CZ" dirty="0" smtClean="0"/>
              <a:t>EE PRES + BG PRES</a:t>
            </a:r>
            <a:endParaRPr lang="cs-CZ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/>
              <a:t>21/06/2017</a:t>
            </a:r>
            <a:r>
              <a:rPr lang="cs-CZ" dirty="0"/>
              <a:t> – Návrh Komise (KOM (2017) 335 </a:t>
            </a:r>
            <a:r>
              <a:rPr lang="cs-CZ" dirty="0" err="1"/>
              <a:t>final</a:t>
            </a:r>
            <a:r>
              <a:rPr lang="cs-CZ" dirty="0"/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/>
              <a:t>13/03/2018</a:t>
            </a:r>
            <a:r>
              <a:rPr lang="cs-CZ" dirty="0"/>
              <a:t> – Politická dohoda Rady ECOFIN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/>
              <a:t>25/05/2018</a:t>
            </a:r>
            <a:r>
              <a:rPr lang="cs-CZ" dirty="0"/>
              <a:t> – Finální </a:t>
            </a:r>
            <a:r>
              <a:rPr lang="cs-CZ" dirty="0" smtClean="0"/>
              <a:t>schválení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20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DAC6 – harmonogram implementace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/>
              <a:t>05/06/2018</a:t>
            </a:r>
            <a:r>
              <a:rPr lang="cs-CZ" dirty="0"/>
              <a:t> – </a:t>
            </a:r>
            <a:r>
              <a:rPr lang="cs-CZ" u="sng" dirty="0"/>
              <a:t>Zveřejnění v </a:t>
            </a:r>
            <a:r>
              <a:rPr lang="cs-CZ" u="sng" dirty="0" smtClean="0"/>
              <a:t>Úředním věstníku EU</a:t>
            </a:r>
            <a:r>
              <a:rPr lang="cs-CZ" dirty="0" smtClean="0"/>
              <a:t> jako Směrnice Rady (EU) 2018/822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 smtClean="0"/>
              <a:t>25/06/2018</a:t>
            </a:r>
            <a:r>
              <a:rPr lang="cs-CZ" dirty="0" smtClean="0"/>
              <a:t> – </a:t>
            </a:r>
            <a:r>
              <a:rPr lang="cs-CZ" u="sng" dirty="0" smtClean="0"/>
              <a:t>Vstup směrnice v</a:t>
            </a:r>
            <a:r>
              <a:rPr lang="cs-CZ" u="sng" dirty="0"/>
              <a:t> platnost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 smtClean="0"/>
              <a:t>čl. 3</a:t>
            </a:r>
            <a:r>
              <a:rPr lang="cs-CZ" dirty="0" smtClean="0"/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 smtClean="0"/>
              <a:t>30/06/2018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u="sng" dirty="0"/>
              <a:t>S</a:t>
            </a:r>
            <a:r>
              <a:rPr lang="cs-CZ" u="sng" dirty="0" smtClean="0"/>
              <a:t>tandardní </a:t>
            </a:r>
            <a:r>
              <a:rPr lang="cs-CZ" u="sng" dirty="0"/>
              <a:t>formuláře</a:t>
            </a:r>
            <a:r>
              <a:rPr lang="cs-CZ" dirty="0"/>
              <a:t>, včetně jazykového </a:t>
            </a:r>
            <a:r>
              <a:rPr lang="cs-CZ" dirty="0" smtClean="0"/>
              <a:t>režimu (čl. 20/5) postupem dle čl. 26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 smtClean="0"/>
              <a:t>31/12/2019 </a:t>
            </a:r>
            <a:r>
              <a:rPr lang="cs-CZ" dirty="0"/>
              <a:t> </a:t>
            </a:r>
            <a:r>
              <a:rPr lang="cs-CZ" dirty="0" smtClean="0"/>
              <a:t>– Zabezpečený </a:t>
            </a:r>
            <a:r>
              <a:rPr lang="cs-CZ" u="sng" dirty="0"/>
              <a:t>centrální rejstřík</a:t>
            </a:r>
            <a:r>
              <a:rPr lang="cs-CZ" dirty="0"/>
              <a:t> členských států pro správní spolupráci </a:t>
            </a:r>
            <a:r>
              <a:rPr lang="cs-CZ" dirty="0" smtClean="0"/>
              <a:t>- </a:t>
            </a:r>
            <a:r>
              <a:rPr lang="cs-CZ" dirty="0"/>
              <a:t>vyvine Komise </a:t>
            </a:r>
            <a:r>
              <a:rPr lang="cs-CZ" dirty="0" smtClean="0"/>
              <a:t>(čl.20/5)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 smtClean="0"/>
              <a:t>31/12/2019</a:t>
            </a:r>
            <a:r>
              <a:rPr lang="cs-CZ" dirty="0" smtClean="0"/>
              <a:t> – Přijetí </a:t>
            </a:r>
            <a:r>
              <a:rPr lang="cs-CZ" dirty="0"/>
              <a:t>a </a:t>
            </a:r>
            <a:r>
              <a:rPr lang="cs-CZ" u="sng" dirty="0"/>
              <a:t>zveřejnění </a:t>
            </a:r>
            <a:r>
              <a:rPr lang="cs-CZ" u="sng" dirty="0" smtClean="0"/>
              <a:t>transpozičních předpisů</a:t>
            </a:r>
            <a:r>
              <a:rPr lang="cs-CZ" dirty="0" smtClean="0"/>
              <a:t> (</a:t>
            </a:r>
            <a:r>
              <a:rPr lang="cs-CZ" i="1" dirty="0" smtClean="0"/>
              <a:t>čl. 2/1</a:t>
            </a:r>
            <a:r>
              <a:rPr lang="cs-CZ" dirty="0" smtClean="0"/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 smtClean="0"/>
              <a:t>01/07/2020</a:t>
            </a:r>
            <a:r>
              <a:rPr lang="cs-CZ" dirty="0" smtClean="0"/>
              <a:t> </a:t>
            </a:r>
            <a:r>
              <a:rPr lang="cs-CZ" dirty="0"/>
              <a:t>– P</a:t>
            </a:r>
            <a:r>
              <a:rPr lang="cs-CZ" dirty="0" smtClean="0"/>
              <a:t>očátek </a:t>
            </a:r>
            <a:r>
              <a:rPr lang="cs-CZ" u="sng" dirty="0" smtClean="0"/>
              <a:t>aplikace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3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DAC6 – důležité milníky 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 smtClean="0"/>
              <a:t>01/07/2020 až 31/08/2020</a:t>
            </a:r>
            <a:r>
              <a:rPr lang="cs-CZ" dirty="0" smtClean="0"/>
              <a:t> – Jednorázové podání zprávy – uspořádání zavedená 25/06/2018 - 30/06/2020 (čl. 8ab/12)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 smtClean="0"/>
              <a:t>31/10/2020</a:t>
            </a:r>
            <a:r>
              <a:rPr lang="cs-CZ" dirty="0" smtClean="0"/>
              <a:t> – </a:t>
            </a:r>
            <a:r>
              <a:rPr lang="cs-CZ" u="sng" dirty="0" smtClean="0"/>
              <a:t>První automatická </a:t>
            </a:r>
            <a:r>
              <a:rPr lang="cs-CZ" u="sng" dirty="0"/>
              <a:t>výměna </a:t>
            </a:r>
            <a:r>
              <a:rPr lang="cs-CZ" dirty="0"/>
              <a:t>informací</a:t>
            </a:r>
            <a:r>
              <a:rPr lang="cs-CZ" dirty="0" smtClean="0"/>
              <a:t> (čl. 8ab/18)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 smtClean="0"/>
              <a:t>Každé dva roky </a:t>
            </a:r>
            <a:r>
              <a:rPr lang="cs-CZ" dirty="0" smtClean="0"/>
              <a:t>od 01/07/2020 – </a:t>
            </a:r>
            <a:r>
              <a:rPr lang="cs-CZ" u="sng" dirty="0" smtClean="0"/>
              <a:t>Vyhodnocení relevantnosti přílohy IV </a:t>
            </a:r>
            <a:r>
              <a:rPr lang="cs-CZ" dirty="0" smtClean="0"/>
              <a:t>– Charakteristické znaky (</a:t>
            </a:r>
            <a:r>
              <a:rPr lang="cs-CZ" dirty="0" err="1" smtClean="0"/>
              <a:t>Hallmarks</a:t>
            </a:r>
            <a:r>
              <a:rPr lang="cs-CZ" dirty="0" smtClean="0"/>
              <a:t>) a případný legislativní návrh (čl.27/2)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 smtClean="0"/>
              <a:t>Každých pět let </a:t>
            </a:r>
            <a:r>
              <a:rPr lang="cs-CZ" dirty="0" smtClean="0"/>
              <a:t>od 01/01/2013 – EK předloží Radě a EP </a:t>
            </a:r>
            <a:r>
              <a:rPr lang="cs-CZ" u="sng" dirty="0" smtClean="0"/>
              <a:t>zprávu o uplatňování směrnice DAC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čl.27/1)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 smtClean="0"/>
              <a:t>Roční hodnocení účinnosti automatické výměny informací </a:t>
            </a:r>
            <a:r>
              <a:rPr lang="cs-CZ" dirty="0"/>
              <a:t>(čl. </a:t>
            </a:r>
            <a:r>
              <a:rPr lang="cs-CZ" dirty="0" smtClean="0"/>
              <a:t>23/3) – ČS sdělují EK praktické výsledky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68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DAC6 – přehled hlavních ustanovení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/>
              <a:t>čl. </a:t>
            </a:r>
            <a:r>
              <a:rPr lang="cs-CZ" b="1" dirty="0" smtClean="0"/>
              <a:t>3</a:t>
            </a:r>
            <a:r>
              <a:rPr lang="cs-CZ" b="1" dirty="0"/>
              <a:t> </a:t>
            </a:r>
            <a:r>
              <a:rPr lang="cs-CZ" dirty="0" smtClean="0"/>
              <a:t>- Definice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/>
              <a:t>čl. </a:t>
            </a:r>
            <a:r>
              <a:rPr lang="cs-CZ" b="1" dirty="0" smtClean="0"/>
              <a:t>8ab </a:t>
            </a:r>
            <a:r>
              <a:rPr lang="cs-CZ" dirty="0" smtClean="0"/>
              <a:t>- </a:t>
            </a:r>
            <a:r>
              <a:rPr lang="cs-CZ" dirty="0"/>
              <a:t>Rozsah a podmínky povinné automatické výměny informací o přeshraničních uspořádáních, která se mají oznamovat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 smtClean="0"/>
              <a:t>čl. 20 </a:t>
            </a:r>
            <a:r>
              <a:rPr lang="cs-CZ" dirty="0" smtClean="0"/>
              <a:t>- </a:t>
            </a:r>
            <a:r>
              <a:rPr lang="cs-CZ" dirty="0"/>
              <a:t>Standardní formuláře a elektronická podoba formulářů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 smtClean="0"/>
              <a:t>čl</a:t>
            </a:r>
            <a:r>
              <a:rPr lang="cs-CZ" b="1" dirty="0"/>
              <a:t>. </a:t>
            </a:r>
            <a:r>
              <a:rPr lang="cs-CZ" b="1" dirty="0" smtClean="0"/>
              <a:t>21 </a:t>
            </a:r>
            <a:r>
              <a:rPr lang="cs-CZ" dirty="0" smtClean="0"/>
              <a:t>- </a:t>
            </a:r>
            <a:r>
              <a:rPr lang="cs-CZ" dirty="0"/>
              <a:t>Praktická opatření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/>
              <a:t>čl. </a:t>
            </a:r>
            <a:r>
              <a:rPr lang="cs-CZ" b="1" dirty="0" smtClean="0"/>
              <a:t>23 </a:t>
            </a:r>
            <a:r>
              <a:rPr lang="cs-CZ" dirty="0" smtClean="0"/>
              <a:t>- </a:t>
            </a:r>
            <a:r>
              <a:rPr lang="cs-CZ" dirty="0"/>
              <a:t>Hodnocení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/>
              <a:t>čl. </a:t>
            </a:r>
            <a:r>
              <a:rPr lang="cs-CZ" b="1" dirty="0" smtClean="0"/>
              <a:t>25a </a:t>
            </a:r>
            <a:r>
              <a:rPr lang="cs-CZ" dirty="0" smtClean="0"/>
              <a:t>-  Sankce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/>
              <a:t>čl. </a:t>
            </a:r>
            <a:r>
              <a:rPr lang="cs-CZ" b="1" dirty="0" smtClean="0"/>
              <a:t>27 </a:t>
            </a:r>
            <a:r>
              <a:rPr lang="cs-CZ" dirty="0" smtClean="0"/>
              <a:t>- Podávání zpráv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 smtClean="0"/>
              <a:t>Příloha IV </a:t>
            </a:r>
            <a:r>
              <a:rPr lang="cs-CZ" dirty="0" smtClean="0"/>
              <a:t>– Charakteristické znaky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695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DAC 6 – Co se oznamuje?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dirty="0" smtClean="0"/>
              <a:t> Přeshraniční uspořádání</a:t>
            </a:r>
            <a:r>
              <a:rPr lang="cs-CZ" dirty="0" smtClean="0"/>
              <a:t> (</a:t>
            </a:r>
            <a:r>
              <a:rPr lang="cs-CZ" dirty="0" err="1" smtClean="0"/>
              <a:t>cross-border</a:t>
            </a:r>
            <a:r>
              <a:rPr lang="cs-CZ" dirty="0" smtClean="0"/>
              <a:t> arrangement)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200" dirty="0" smtClean="0"/>
              <a:t>obsahuje </a:t>
            </a:r>
            <a:r>
              <a:rPr lang="cs-CZ" sz="2200" dirty="0"/>
              <a:t>alespoň </a:t>
            </a:r>
            <a:r>
              <a:rPr lang="cs-CZ" sz="2200" dirty="0" smtClean="0"/>
              <a:t>jeden indikátor = </a:t>
            </a:r>
            <a:r>
              <a:rPr lang="cs-CZ" sz="2200" b="1" dirty="0" smtClean="0"/>
              <a:t>charakteristický znak</a:t>
            </a:r>
            <a:r>
              <a:rPr lang="cs-CZ" sz="2200" dirty="0" smtClean="0"/>
              <a:t> (</a:t>
            </a:r>
            <a:r>
              <a:rPr lang="cs-CZ" sz="2200" dirty="0" err="1" smtClean="0"/>
              <a:t>hallmark</a:t>
            </a:r>
            <a:r>
              <a:rPr lang="cs-CZ" sz="2200" dirty="0" smtClean="0"/>
              <a:t>), se stane „Přeshraničním </a:t>
            </a:r>
            <a:r>
              <a:rPr lang="cs-CZ" sz="2200" dirty="0"/>
              <a:t>uspořádáním, které se má </a:t>
            </a:r>
            <a:r>
              <a:rPr lang="cs-CZ" sz="2200" dirty="0" smtClean="0"/>
              <a:t>oznamovat“</a:t>
            </a:r>
            <a:endParaRPr lang="cs-CZ" sz="2200" dirty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smtClean="0"/>
              <a:t>Pouze přeshraniční </a:t>
            </a:r>
            <a:r>
              <a:rPr lang="cs-CZ" dirty="0" smtClean="0"/>
              <a:t>uspořádání</a:t>
            </a:r>
            <a:r>
              <a:rPr lang="cs-CZ" dirty="0"/>
              <a:t> </a:t>
            </a:r>
            <a:r>
              <a:rPr lang="cs-CZ" dirty="0" smtClean="0"/>
              <a:t>je povinnost oznamovat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200" dirty="0" smtClean="0"/>
              <a:t>Dva a více ČS EU nebo ČS EU a třetí stát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dirty="0" smtClean="0"/>
              <a:t> </a:t>
            </a:r>
            <a:r>
              <a:rPr lang="cs-CZ" b="1" dirty="0" smtClean="0"/>
              <a:t>Pojem </a:t>
            </a:r>
            <a:r>
              <a:rPr lang="cs-CZ" b="1" dirty="0"/>
              <a:t>uspořádání </a:t>
            </a:r>
            <a:r>
              <a:rPr lang="cs-CZ" dirty="0" smtClean="0"/>
              <a:t>zahrnuje rovněž </a:t>
            </a:r>
            <a:r>
              <a:rPr lang="cs-CZ" dirty="0"/>
              <a:t>sérii </a:t>
            </a:r>
            <a:r>
              <a:rPr lang="cs-CZ" dirty="0" smtClean="0"/>
              <a:t>uspořádání</a:t>
            </a:r>
            <a:r>
              <a:rPr lang="cs-CZ" dirty="0"/>
              <a:t> </a:t>
            </a:r>
            <a:r>
              <a:rPr lang="cs-CZ" dirty="0" smtClean="0"/>
              <a:t>a může </a:t>
            </a:r>
            <a:r>
              <a:rPr lang="cs-CZ" dirty="0"/>
              <a:t>zahrnovat více než jeden krok nebo </a:t>
            </a:r>
            <a:r>
              <a:rPr lang="cs-CZ" dirty="0" smtClean="0"/>
              <a:t>část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dirty="0" smtClean="0"/>
              <a:t> </a:t>
            </a:r>
            <a:r>
              <a:rPr lang="cs-CZ" b="1" dirty="0" smtClean="0"/>
              <a:t>Druhy uspořádání</a:t>
            </a:r>
            <a:r>
              <a:rPr lang="cs-CZ" dirty="0" smtClean="0"/>
              <a:t>: </a:t>
            </a:r>
            <a:r>
              <a:rPr lang="cs-CZ" dirty="0" err="1" smtClean="0"/>
              <a:t>Marketable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Bespoke</a:t>
            </a:r>
            <a:r>
              <a:rPr lang="cs-CZ" dirty="0" smtClean="0"/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200" dirty="0" smtClean="0"/>
              <a:t>uspořádání určené </a:t>
            </a:r>
            <a:r>
              <a:rPr lang="cs-CZ" sz="2200" dirty="0"/>
              <a:t>k nabízení na </a:t>
            </a:r>
            <a:r>
              <a:rPr lang="cs-CZ" sz="2200" dirty="0" smtClean="0"/>
              <a:t>trhu („</a:t>
            </a:r>
            <a:r>
              <a:rPr lang="cs-CZ" sz="2200" dirty="0" err="1" smtClean="0"/>
              <a:t>marketable</a:t>
            </a:r>
            <a:r>
              <a:rPr lang="cs-CZ" sz="2200" dirty="0" smtClean="0"/>
              <a:t>“)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200" dirty="0" smtClean="0"/>
              <a:t>individualizované uspořádání (všechny, které nejsou „</a:t>
            </a:r>
            <a:r>
              <a:rPr lang="cs-CZ" sz="2200" dirty="0" err="1" smtClean="0"/>
              <a:t>marketable</a:t>
            </a:r>
            <a:r>
              <a:rPr lang="cs-CZ" sz="2200" dirty="0" smtClean="0"/>
              <a:t>“)</a:t>
            </a:r>
          </a:p>
        </p:txBody>
      </p:sp>
    </p:spTree>
    <p:extLst>
      <p:ext uri="{BB962C8B-B14F-4D97-AF65-F5344CB8AC3E}">
        <p14:creationId xmlns:p14="http://schemas.microsoft.com/office/powerpoint/2010/main" val="6785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1043</TotalTime>
  <Words>1422</Words>
  <Application>Microsoft Office PowerPoint</Application>
  <PresentationFormat>Předvádění na obrazovce (4:3)</PresentationFormat>
  <Paragraphs>271</Paragraphs>
  <Slides>24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Přehlednost</vt:lpstr>
      <vt:lpstr>DAC6 </vt:lpstr>
      <vt:lpstr>DAC6</vt:lpstr>
      <vt:lpstr>DAC6 - cíle a mezinárodní kontext</vt:lpstr>
      <vt:lpstr>DAC6 – 5. novela DAC</vt:lpstr>
      <vt:lpstr>DAC6 – průběh legislativního procesu EU</vt:lpstr>
      <vt:lpstr>DAC6 – harmonogram implementace</vt:lpstr>
      <vt:lpstr>DAC6 – důležité milníky aplikace</vt:lpstr>
      <vt:lpstr>DAC6 – přehled hlavních ustanovení  </vt:lpstr>
      <vt:lpstr>DAC 6 – Co se oznamuje?</vt:lpstr>
      <vt:lpstr>DAC6 - co se oznamuje?</vt:lpstr>
      <vt:lpstr>DAC6 - kdo oznamuje?</vt:lpstr>
      <vt:lpstr>DAC6 – Zprostředkovatel</vt:lpstr>
      <vt:lpstr>DAC6 – Příslušný daňový poplatník</vt:lpstr>
      <vt:lpstr>DAC6 – Kde se oznamuje?</vt:lpstr>
      <vt:lpstr>DAC6 – Druhy podávání zpráv a automatické výměny informací</vt:lpstr>
      <vt:lpstr>DAC6 -  Sankce</vt:lpstr>
      <vt:lpstr>DAC6 – Příloha IV</vt:lpstr>
      <vt:lpstr>A – Obecné charakteristické znaky spojené s testem hlavního přínosu</vt:lpstr>
      <vt:lpstr>B – Specifické charakteristické znaky spojené s testem hlavního přínosu</vt:lpstr>
      <vt:lpstr>C - Specifické charakteristické znaky týkající se přeshraničních transakcí</vt:lpstr>
      <vt:lpstr>D - Specifické charakteristické znaky týkající se AVI a skutečného vlastnictví</vt:lpstr>
      <vt:lpstr>E - Specifické charakteristické znaky týkající se převodních cen</vt:lpstr>
      <vt:lpstr>DAC6 – implementace</vt:lpstr>
      <vt:lpstr>Děkuji za pozornost! Dotazy?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Tanzer Vilém Mgr.</dc:creator>
  <cp:lastModifiedBy>Tanzer Vilém Mgr.</cp:lastModifiedBy>
  <cp:revision>117</cp:revision>
  <dcterms:created xsi:type="dcterms:W3CDTF">2018-12-06T10:10:25Z</dcterms:created>
  <dcterms:modified xsi:type="dcterms:W3CDTF">2018-12-10T11:36:28Z</dcterms:modified>
</cp:coreProperties>
</file>