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9" r:id="rId3"/>
    <p:sldId id="294" r:id="rId4"/>
    <p:sldId id="295" r:id="rId5"/>
    <p:sldId id="257" r:id="rId6"/>
    <p:sldId id="283" r:id="rId7"/>
    <p:sldId id="284" r:id="rId8"/>
    <p:sldId id="287" r:id="rId9"/>
    <p:sldId id="282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1013" autoAdjust="0"/>
  </p:normalViewPr>
  <p:slideViewPr>
    <p:cSldViewPr>
      <p:cViewPr varScale="1">
        <p:scale>
          <a:sx n="79" d="100"/>
          <a:sy n="79" d="100"/>
        </p:scale>
        <p:origin x="-25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25912-1BA0-4BC9-B23C-F06F4CF8A388}" type="datetimeFigureOut">
              <a:rPr lang="cs-CZ" smtClean="0"/>
              <a:pPr/>
              <a:t>14.5.2014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72294-E044-42EC-BC74-30EDEC0965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500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5C74D-76CD-4B5F-B03E-E847C6A28616}" type="datetimeFigureOut">
              <a:rPr lang="cs-CZ" smtClean="0"/>
              <a:pPr/>
              <a:t>14.5.2014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8A54C-D22C-4D93-8378-2421D84034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901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2D2B07-7265-4C8C-9722-ADAB8D6B71EA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0938" cy="372110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Projekt BEPS reaguje na poptávku G20 a staví na dřívějších aktivitách OECD v oblasti převodních cen a potírání agresivního daňového plánování.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BEPS se zabývá daňovými praktikami,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jejichž účelem je minimalizace daňové povinnosti prostřednictvím narušování daňových základů a přesouvání zisku do jiných zemích.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únoru 2013 vydala OECD dokument pojednávající o BEPS, v němž deklarovala, že do 6 měsíců vypracuje akční plán dalšího postupu v této oblasti tak, aby mohl být odsouhlasen na jednání Výboru pro fiskální záležitosti OECD v červnu 2013.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Otázka daňové jurisdikce je úzce spjata s měřením výše zisku: poté co bylo zjištěno, že část příjmů pochází ze zdrojů jiné země a ta má možnost je zdanit, je nutné určit jaký poměr zisku má v této zemi být zdaněn. K tomuto slouží pravidla převodních cen, která vycházejí z principu tržního odstupu – tedy spřízněné strany by si měly příjmy rozdělit tak jak by to udělaly nezávislé podniky ve stejné nebo obdobné situaci.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Jedním ze základních předpokladů principu tržního odstupu je, že čím více funkcí, aktiv, rizik nese jedna strana transakce, tím větší je její přepokládaná odměna a naopak. Toto motivuje k přesunu funkcí, aktiv a rizik do míst, kde jsou výnosy daněny příznivěji. Zatím co podstatné funkce může být obtížné přesunout,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přesun rizika a vlastnictví hmotného a nehmotného majetku může být snazší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Mnoho daňových struktur se zaměřuje na přidělení významných rizik a nehmotného majetku s velkou hodnotou do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-tax zemí, kde výnosy z nich podléhají mnohem příznivějšímu režimu. Tato opatření mohou přispívat k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BEPSu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8A54C-D22C-4D93-8378-2421D84034C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03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2113"/>
            <a:ext cx="9142413" cy="6013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 advTm="409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728787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sz="4800" dirty="0" smtClean="0"/>
              <a:t> </a:t>
            </a:r>
            <a:r>
              <a:rPr lang="cs-CZ" dirty="0" smtClean="0"/>
              <a:t>BEPS – postoj FS ČR</a:t>
            </a:r>
            <a:endParaRPr lang="cs-CZ" sz="2200" b="1" i="1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4292600"/>
            <a:ext cx="5465763" cy="1657350"/>
          </a:xfrm>
        </p:spPr>
        <p:txBody>
          <a:bodyPr/>
          <a:lstStyle/>
          <a:p>
            <a:pPr algn="r" eaLnBrk="1" hangingPunct="1">
              <a:defRPr/>
            </a:pPr>
            <a:r>
              <a:rPr lang="cs-CZ" sz="1800" b="1" i="1" dirty="0" smtClean="0">
                <a:latin typeface="+mj-lt"/>
              </a:rPr>
              <a:t>Generální finanční ředitelství </a:t>
            </a:r>
          </a:p>
          <a:p>
            <a:pPr algn="r" eaLnBrk="1" hangingPunct="1">
              <a:defRPr/>
            </a:pPr>
            <a:r>
              <a:rPr lang="cs-CZ" sz="1800" b="1" i="1" dirty="0" smtClean="0">
                <a:latin typeface="+mj-lt"/>
              </a:rPr>
              <a:t>Ing. Vítězslav Kapoun</a:t>
            </a:r>
          </a:p>
          <a:p>
            <a:pPr algn="r" eaLnBrk="1" hangingPunct="1">
              <a:defRPr/>
            </a:pPr>
            <a:r>
              <a:rPr lang="cs-CZ" sz="1800" b="1" i="1" dirty="0" smtClean="0">
                <a:latin typeface="+mj-lt"/>
              </a:rPr>
              <a:t>Oddělení mezinárodní spolupráce –přímé daně</a:t>
            </a:r>
          </a:p>
          <a:p>
            <a:pPr algn="r" eaLnBrk="1" hangingPunct="1">
              <a:defRPr/>
            </a:pPr>
            <a:r>
              <a:rPr lang="cs-CZ" sz="1800" b="1" i="1" dirty="0" smtClean="0">
                <a:latin typeface="+mj-lt"/>
              </a:rPr>
              <a:t>  </a:t>
            </a:r>
          </a:p>
          <a:p>
            <a:pPr algn="r" eaLnBrk="1" hangingPunct="1">
              <a:defRPr/>
            </a:pPr>
            <a:endParaRPr lang="cs-CZ" sz="1800" b="1" i="1" dirty="0" smtClean="0">
              <a:solidFill>
                <a:srgbClr val="FF9900"/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rgbClr val="FF9900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6288088"/>
            <a:ext cx="916305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533400" y="3244334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 smtClean="0"/>
              <a:t>Akce 13 - dokumentace </a:t>
            </a:r>
            <a:r>
              <a:rPr lang="cs-CZ" sz="3200" dirty="0"/>
              <a:t>k převodním cenám</a:t>
            </a:r>
            <a:endParaRPr lang="cs-CZ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dirty="0" smtClean="0"/>
              <a:t>Zpráva BEPS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Zpráva G20 a OECD o rozmělňování daňového základu a přesouvání zisků. Jejím cílem je analyzovat, jak mezinárodně působící firmy minimalizují svou daňovou povinnost pomocí přesouvání zisků mezi zeměmi. (únor 2013)</a:t>
            </a:r>
          </a:p>
          <a:p>
            <a:endParaRPr lang="cs-CZ" dirty="0" smtClean="0"/>
          </a:p>
          <a:p>
            <a:r>
              <a:rPr lang="cs-CZ" dirty="0" smtClean="0"/>
              <a:t>Akční plán OECD, který uvádí 15 konkrétních kroků, pro boj proti dvojímu nezdanění, zejména u nadnárodních podniků – má být zrealizován během dvou let. (červenec 2013)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24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4012"/>
            <a:ext cx="8229600" cy="1143000"/>
          </a:xfrm>
        </p:spPr>
        <p:txBody>
          <a:bodyPr>
            <a:normAutofit/>
          </a:bodyPr>
          <a:lstStyle/>
          <a:p>
            <a:pPr marL="342900" indent="-342900"/>
            <a:r>
              <a:rPr lang="cs-CZ" sz="3800" dirty="0" smtClean="0"/>
              <a:t>Převodní ceny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u="sng" dirty="0" smtClean="0"/>
              <a:t>Princip tržního odstupu </a:t>
            </a:r>
            <a:r>
              <a:rPr lang="cs-CZ" sz="2400" dirty="0" smtClean="0"/>
              <a:t>- čím více funkcí, aktiv, rizik nese jedna strana transakce, tím větší je její přepokládaná odměna =</a:t>
            </a:r>
            <a:r>
              <a:rPr lang="en-US" sz="2400" dirty="0" smtClean="0"/>
              <a:t>&gt;</a:t>
            </a:r>
            <a:r>
              <a:rPr lang="cs-CZ" sz="2400" dirty="0" smtClean="0"/>
              <a:t> motivace k přesunu funkcí, </a:t>
            </a:r>
            <a:r>
              <a:rPr lang="cs-CZ" sz="2400" u="sng" dirty="0" smtClean="0"/>
              <a:t>aktiv či rizik</a:t>
            </a:r>
            <a:r>
              <a:rPr lang="cs-CZ" sz="2400" dirty="0" smtClean="0"/>
              <a:t> =</a:t>
            </a:r>
            <a:r>
              <a:rPr lang="en-US" sz="2400" dirty="0" smtClean="0"/>
              <a:t>&gt;</a:t>
            </a:r>
            <a:r>
              <a:rPr lang="cs-CZ" sz="2400" dirty="0" smtClean="0"/>
              <a:t> nižší zdanění.</a:t>
            </a:r>
          </a:p>
          <a:p>
            <a:pPr>
              <a:buNone/>
            </a:pPr>
            <a:endParaRPr lang="cs-CZ" sz="2400" u="sng" dirty="0" smtClean="0"/>
          </a:p>
          <a:p>
            <a:pPr>
              <a:buNone/>
            </a:pPr>
            <a:r>
              <a:rPr lang="cs-CZ" sz="2400" u="sng" dirty="0" smtClean="0"/>
              <a:t>Rozdělení rizik </a:t>
            </a:r>
            <a:r>
              <a:rPr lang="cs-CZ" sz="2400" dirty="0" smtClean="0"/>
              <a:t>- smluvní výrobce, R</a:t>
            </a:r>
            <a:r>
              <a:rPr lang="en-US" sz="2400" dirty="0" smtClean="0"/>
              <a:t>&amp;</a:t>
            </a:r>
            <a:r>
              <a:rPr lang="cs-CZ" sz="2400" dirty="0" smtClean="0"/>
              <a:t>D, nízkorizikový distributor.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Jednal by takto nezávislý? </a:t>
            </a:r>
          </a:p>
          <a:p>
            <a:pPr>
              <a:buNone/>
            </a:pPr>
            <a:r>
              <a:rPr lang="cs-CZ" sz="2400" dirty="0" smtClean="0"/>
              <a:t>Proběhla platba za přesun rizika?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71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dirty="0" smtClean="0"/>
              <a:t>Nové </a:t>
            </a:r>
            <a:r>
              <a:rPr lang="cs-CZ" dirty="0"/>
              <a:t>znění § 23/7 ZDP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„Liší-li se ceny sjednané mezi spojenými osobami od cen, které by byli sjednány mezi nespojenými osobami v běžných obchodních vztazích za stejných nebo obdobných podmínek a není-li tento rozdíl uspokojivě doložitelný, </a:t>
            </a:r>
            <a:r>
              <a:rPr lang="cs-CZ" b="1" dirty="0" smtClean="0"/>
              <a:t>upraví se základ daně </a:t>
            </a:r>
            <a:r>
              <a:rPr lang="cs-CZ" dirty="0" smtClean="0"/>
              <a:t>poplatníka o zjištěný rozdíl</a:t>
            </a:r>
            <a:r>
              <a:rPr lang="en-US" dirty="0" smtClean="0"/>
              <a:t>;</a:t>
            </a:r>
            <a:r>
              <a:rPr lang="cs-CZ" dirty="0" smtClean="0"/>
              <a:t>…“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</a:t>
            </a:r>
            <a:r>
              <a:rPr lang="en-US" dirty="0" smtClean="0"/>
              <a:t>&gt;</a:t>
            </a:r>
            <a:r>
              <a:rPr lang="cs-CZ" dirty="0" smtClean="0"/>
              <a:t> Povinnost poplatníka upravit ZD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dirty="0" smtClean="0"/>
              <a:t>Nové </a:t>
            </a:r>
            <a:r>
              <a:rPr lang="cs-CZ" dirty="0"/>
              <a:t>znění § 23/7 ZDP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en-US" dirty="0"/>
              <a:t>&gt;</a:t>
            </a:r>
            <a:r>
              <a:rPr lang="cs-CZ" dirty="0" smtClean="0"/>
              <a:t> jednání v rozporu s péčí řádného hospodáře</a:t>
            </a:r>
          </a:p>
          <a:p>
            <a:pPr marL="0" indent="0">
              <a:buNone/>
            </a:pPr>
            <a:r>
              <a:rPr lang="cs-CZ" dirty="0"/>
              <a:t>=</a:t>
            </a:r>
            <a:r>
              <a:rPr lang="en-US" dirty="0"/>
              <a:t>&gt;</a:t>
            </a:r>
            <a:r>
              <a:rPr lang="cs-CZ" dirty="0" smtClean="0"/>
              <a:t> trestný čin krácení daně</a:t>
            </a:r>
          </a:p>
          <a:p>
            <a:pPr>
              <a:buFont typeface="Symbol"/>
              <a:buChar char="Þ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 eliminovat nejistotu poplatníků a snižovat jejich rizika?</a:t>
            </a:r>
          </a:p>
          <a:p>
            <a:endParaRPr lang="cs-CZ" dirty="0" smtClean="0"/>
          </a:p>
          <a:p>
            <a:r>
              <a:rPr lang="cs-CZ" dirty="0" smtClean="0"/>
              <a:t>Zavedením povinné dokumentace k převodním cenám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119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500" y="683768"/>
            <a:ext cx="5715000" cy="10688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Vymezení </a:t>
            </a:r>
            <a:r>
              <a:rPr lang="cs-CZ" dirty="0"/>
              <a:t>subjektů, jichž se povinnost týká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068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Tuto přílohu vyplní poplatník, který splní alespoň jedno z těchto kritérií 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a</a:t>
            </a:r>
            <a:r>
              <a:rPr lang="cs-CZ" dirty="0"/>
              <a:t>) </a:t>
            </a:r>
            <a:r>
              <a:rPr lang="cs-CZ" b="1" dirty="0"/>
              <a:t>aktiva</a:t>
            </a:r>
            <a:r>
              <a:rPr lang="cs-CZ" dirty="0"/>
              <a:t> </a:t>
            </a:r>
            <a:r>
              <a:rPr lang="en-US" dirty="0" smtClean="0"/>
              <a:t>&gt; </a:t>
            </a:r>
            <a:r>
              <a:rPr lang="cs-CZ" dirty="0" smtClean="0"/>
              <a:t>40 </a:t>
            </a:r>
            <a:r>
              <a:rPr lang="cs-CZ" dirty="0"/>
              <a:t>mil. Kč,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b</a:t>
            </a:r>
            <a:r>
              <a:rPr lang="cs-CZ" dirty="0"/>
              <a:t>) </a:t>
            </a:r>
            <a:r>
              <a:rPr lang="cs-CZ" b="1" dirty="0"/>
              <a:t>čistý obrat </a:t>
            </a:r>
            <a:r>
              <a:rPr lang="en-US" dirty="0" smtClean="0"/>
              <a:t>&gt; </a:t>
            </a:r>
            <a:r>
              <a:rPr lang="cs-CZ" dirty="0" smtClean="0"/>
              <a:t>80 </a:t>
            </a:r>
            <a:r>
              <a:rPr lang="cs-CZ" dirty="0" err="1"/>
              <a:t>mil.Kč</a:t>
            </a:r>
            <a:r>
              <a:rPr lang="cs-CZ" dirty="0"/>
              <a:t>,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c</a:t>
            </a:r>
            <a:r>
              <a:rPr lang="cs-CZ" dirty="0"/>
              <a:t>) průměrný přepočtený </a:t>
            </a:r>
            <a:r>
              <a:rPr lang="cs-CZ" b="1" dirty="0"/>
              <a:t>stav zaměstnanců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/>
              <a:t>50.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subjekty vyplní údaje v tabulce, která bude přílohou </a:t>
            </a:r>
            <a:r>
              <a:rPr lang="cs-CZ" dirty="0" err="1"/>
              <a:t>DaP</a:t>
            </a:r>
            <a:r>
              <a:rPr lang="cs-CZ" dirty="0"/>
              <a:t> za předpokladu, že: </a:t>
            </a:r>
          </a:p>
          <a:p>
            <a:pPr marL="0" indent="0">
              <a:buNone/>
            </a:pPr>
            <a:r>
              <a:rPr lang="cs-CZ" dirty="0" smtClean="0"/>
              <a:t>	1</a:t>
            </a:r>
            <a:r>
              <a:rPr lang="cs-CZ" dirty="0"/>
              <a:t>) </a:t>
            </a:r>
            <a:r>
              <a:rPr lang="cs-CZ" dirty="0" smtClean="0"/>
              <a:t>uskutečnily </a:t>
            </a:r>
            <a:r>
              <a:rPr lang="cs-CZ" dirty="0"/>
              <a:t>transakci se spojenou osobou se sídlem </a:t>
            </a:r>
            <a:r>
              <a:rPr lang="cs-CZ" b="1" dirty="0"/>
              <a:t>v zahraničí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	2</a:t>
            </a:r>
            <a:r>
              <a:rPr lang="cs-CZ" dirty="0"/>
              <a:t>) </a:t>
            </a:r>
            <a:r>
              <a:rPr lang="cs-CZ" dirty="0" smtClean="0"/>
              <a:t>vykázaly v </a:t>
            </a:r>
            <a:r>
              <a:rPr lang="cs-CZ" b="1" dirty="0" err="1" smtClean="0"/>
              <a:t>DaP</a:t>
            </a:r>
            <a:r>
              <a:rPr lang="cs-CZ" b="1" dirty="0" smtClean="0"/>
              <a:t> ztrátu</a:t>
            </a:r>
            <a:r>
              <a:rPr lang="cs-CZ" dirty="0"/>
              <a:t>, a současně uskutečnily transakci se spřízněnou osobou,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3</a:t>
            </a:r>
            <a:r>
              <a:rPr lang="cs-CZ" dirty="0"/>
              <a:t>) jsou držiteli příslibu </a:t>
            </a:r>
            <a:r>
              <a:rPr lang="cs-CZ" b="1" dirty="0" smtClean="0"/>
              <a:t>IP </a:t>
            </a:r>
            <a:r>
              <a:rPr lang="cs-CZ" b="1" dirty="0"/>
              <a:t>formou slevy na dani </a:t>
            </a:r>
            <a:r>
              <a:rPr lang="cs-CZ" dirty="0"/>
              <a:t>a současně uskutečnily transakci se spřízněnou </a:t>
            </a:r>
            <a:r>
              <a:rPr lang="cs-CZ" dirty="0" smtClean="0"/>
              <a:t>osobou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866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2362200" cy="2516632"/>
          </a:xfrm>
        </p:spPr>
        <p:txBody>
          <a:bodyPr>
            <a:normAutofit/>
          </a:bodyPr>
          <a:lstStyle/>
          <a:p>
            <a:r>
              <a:rPr lang="cs-CZ" dirty="0" smtClean="0"/>
              <a:t>Příloha k </a:t>
            </a:r>
            <a:r>
              <a:rPr lang="cs-CZ" dirty="0" err="1" smtClean="0"/>
              <a:t>DaP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48863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44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ruce_final copy_re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Rectangle 31"/>
          <p:cNvSpPr>
            <a:spLocks noChangeArrowheads="1"/>
          </p:cNvSpPr>
          <p:nvPr/>
        </p:nvSpPr>
        <p:spPr bwMode="auto">
          <a:xfrm>
            <a:off x="323850" y="1484313"/>
            <a:ext cx="8569325" cy="4824412"/>
          </a:xfrm>
          <a:prstGeom prst="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sz="6000" dirty="0">
                <a:solidFill>
                  <a:srgbClr val="FFFF00"/>
                </a:solidFill>
              </a:rPr>
              <a:t>Děkuji za pozornost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6000" dirty="0">
              <a:solidFill>
                <a:srgbClr val="FF0000"/>
              </a:solidFill>
            </a:endParaRP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D0039BA301E706AF348BD64E2ED03E5640D0041670779017C8D43BB2CF33FDDC9D831" ma:contentTypeVersion="47" ma:contentTypeDescription="use for storing presenations documents and pdfs within CZ tax site" ma:contentTypeScope="" ma:versionID="be8300d12cb20492065d6a2ef0d8b267">
  <xsd:schema xmlns:xsd="http://www.w3.org/2001/XMLSchema" xmlns:p="http://schemas.microsoft.com/office/2006/metadata/properties" xmlns:ns1="http://schemas.microsoft.com/sharepoint/v3" xmlns:ns2="http://schemas.microsoft.com/sharepoint/v3/fields" xmlns:ns3="0713cb17-e4d4-40a9-adff-425cceac341b" xmlns:ns4="f3906b6a-9c46-4128-a461-52bd50ed2358" xmlns:ns5="3f2f1d6e-4264-4a1d-bdd7-316064c8e9d6" targetNamespace="http://schemas.microsoft.com/office/2006/metadata/properties" ma:root="true" ma:fieldsID="68b80e1f054573413db1aee05db2c395" ns1:_="" ns2:_="" ns3:_="" ns4:_="" ns5:_="">
    <xsd:import namespace="http://schemas.microsoft.com/sharepoint/v3"/>
    <xsd:import namespace="http://schemas.microsoft.com/sharepoint/v3/fields"/>
    <xsd:import namespace="0713cb17-e4d4-40a9-adff-425cceac341b"/>
    <xsd:import namespace="f3906b6a-9c46-4128-a461-52bd50ed2358"/>
    <xsd:import namespace="3f2f1d6e-4264-4a1d-bdd7-316064c8e9d6"/>
    <xsd:element name="properties">
      <xsd:complexType>
        <xsd:sequence>
          <xsd:element name="documentManagement">
            <xsd:complexType>
              <xsd:all>
                <xsd:element ref="ns2:KPMGMW3DocumentType"/>
                <xsd:element ref="ns2:KPMGMW3FunctionSelection" minOccurs="0"/>
                <xsd:element ref="ns2:KPMGMW3IndustrySectorSubSectorSelection" minOccurs="0"/>
                <xsd:element ref="ns1:KPMGMW3Language"/>
                <xsd:element ref="ns1:KPMGMW3Geography"/>
                <xsd:element ref="ns3:Internal_x0020_Presentations_x0020_Category" minOccurs="0"/>
                <xsd:element ref="ns4:Meeting_x0020_Date" minOccurs="0"/>
                <xsd:element ref="ns5:Publication_x0020_Date" minOccurs="0"/>
                <xsd:element ref="ns2:KPMGMW3SubService" minOccurs="0"/>
                <xsd:element ref="ns2:KPMGMW3Function" minOccurs="0"/>
                <xsd:element ref="ns2:KPMGMW3Service" minOccurs="0"/>
                <xsd:element ref="ns2:KPMGMW3SubSector" minOccurs="0"/>
                <xsd:element ref="ns2:KPMGMW3Sector" minOccurs="0"/>
                <xsd:element ref="ns3:Topic" minOccurs="0"/>
                <xsd:element ref="ns5: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KPMGMW3Language" ma:index="6" ma:displayName="Language" ma:description="The Primary Language in which the content is written or spoken" ma:internalName="KPMGMW3Language">
      <xsd:simpleType>
        <xsd:restriction base="dms:Unknown"/>
      </xsd:simpleType>
    </xsd:element>
    <xsd:element name="KPMGMW3Geography" ma:index="7" ma:displayName="Other Geographies" ma:description="Other Countries/Jurisdictions" ma:internalName="KPMGMW3Geography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KPMGMW3DocumentType" ma:index="3" ma:displayName="Document Type" ma:description="NOTE: old field being replaced by 'Document Category / Document Type'" ma:internalName="KPMGMW3DocumentType">
      <xsd:simpleType>
        <xsd:restriction base="dms:Unknown"/>
      </xsd:simpleType>
    </xsd:element>
    <xsd:element name="KPMGMW3FunctionSelection" ma:index="4" nillable="true" ma:displayName="Function/Service/SubService Selection" ma:description="Identifies the KPMG Function/Service/Subservice for which the content is applicable" ma:internalName="KPMGMW3FunctionSelection">
      <xsd:simpleType>
        <xsd:restriction base="dms:Unknown"/>
      </xsd:simpleType>
    </xsd:element>
    <xsd:element name="KPMGMW3IndustrySectorSubSectorSelection" ma:index="5" nillable="true" ma:displayName="Industry Sector/SubSector Selection" ma:description="Classifies the Markets Industry/Sector for which the content is applicable" ma:internalName="KPMGMW3IndustrySectorSubSectorSelection">
      <xsd:simpleType>
        <xsd:restriction base="dms:Unknown"/>
      </xsd:simpleType>
    </xsd:element>
    <xsd:element name="KPMGMW3SubService" ma:index="15" nillable="true" ma:displayName="Sub Service" ma:description="Identifies the KPMG sub service which is discussed or targeted in this folder" ma:internalName="KPMGMW3SubService" ma:readOnly="true">
      <xsd:simpleType>
        <xsd:restriction base="dms:Text"/>
      </xsd:simpleType>
    </xsd:element>
    <xsd:element name="KPMGMW3Function" ma:index="17" nillable="true" ma:displayName="Function" ma:description="Function" ma:internalName="KPMGMW3Function" ma:readOnly="true">
      <xsd:simpleType>
        <xsd:restriction base="dms:Text"/>
      </xsd:simpleType>
    </xsd:element>
    <xsd:element name="KPMGMW3Service" ma:index="19" nillable="true" ma:displayName="Service" ma:description="Identifies the KPMG service which is discussed or targeted in this folder" ma:internalName="KPMGMW3Service" ma:readOnly="true">
      <xsd:simpleType>
        <xsd:restriction base="dms:Text"/>
      </xsd:simpleType>
    </xsd:element>
    <xsd:element name="KPMGMW3SubSector" ma:index="22" nillable="true" ma:displayName="Sub Sector" ma:description="Sub Sector" ma:internalName="KPMGMW3SubSector" ma:readOnly="true">
      <xsd:simpleType>
        <xsd:restriction base="dms:Text"/>
      </xsd:simpleType>
    </xsd:element>
    <xsd:element name="KPMGMW3Sector" ma:index="23" nillable="true" ma:displayName="Sector" ma:description="Sector" ma:internalName="KPMGMW3Sector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0713cb17-e4d4-40a9-adff-425cceac341b" elementFormDefault="qualified">
    <xsd:import namespace="http://schemas.microsoft.com/office/2006/documentManagement/types"/>
    <xsd:element name="Internal_x0020_Presentations_x0020_Category" ma:index="10" nillable="true" ma:displayName="Internal Presentation Tax Category" ma:description="specify to which category does the internal presentation belongs" ma:format="Dropdown" ma:internalName="Internal_x0020_Presentations_x0020_Category">
      <xsd:simpleType>
        <xsd:restriction base="dms:Choice">
          <xsd:enumeration value="ATR"/>
          <xsd:enumeration value="CIT skupinka"/>
          <xsd:enumeration value="Danova rana"/>
          <xsd:enumeration value="Datove schranky"/>
          <xsd:enumeration value="Finance skupinka"/>
          <xsd:enumeration value="Group meeting"/>
          <xsd:enumeration value="IES skupinka"/>
          <xsd:enumeration value="IFA"/>
          <xsd:enumeration value="ITLG"/>
          <xsd:enumeration value="Judikatura"/>
          <xsd:enumeration value="Knowledge"/>
          <xsd:enumeration value="Noví asistenti"/>
          <xsd:enumeration value="NOZ"/>
          <xsd:enumeration value="Skoleni Nesrovnal"/>
          <xsd:enumeration value="Tax Planning Strategies: US and Europe"/>
          <xsd:enumeration value="Ostatni interni"/>
          <xsd:enumeration value="Ostatni externi"/>
          <xsd:enumeration value="Transfer Pricing"/>
          <xsd:enumeration value="VAT skupinka"/>
        </xsd:restriction>
      </xsd:simpleType>
    </xsd:element>
    <xsd:element name="Topic" ma:index="24" nillable="true" ma:displayName="Topic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solutni neplatnost"/>
                    <xsd:enumeration value="Advokacie"/>
                    <xsd:enumeration value="Automobil"/>
                    <xsd:enumeration value="Autorske pravo"/>
                    <xsd:enumeration value="Autorske honorare"/>
                    <xsd:enumeration value="Beneficial ownership"/>
                    <xsd:enumeration value="Bezuplatne prijmy, plnení, dary"/>
                    <xsd:enumeration value="Boj proti danovym unikum"/>
                    <xsd:enumeration value="Bonusy"/>
                    <xsd:enumeration value="Byty"/>
                    <xsd:enumeration value="Casova a vecna souvislost"/>
                    <xsd:enumeration value="Cenne papiry"/>
                    <xsd:enumeration value="Cestovni nahrady"/>
                    <xsd:enumeration value="Clenske prispevky"/>
                    <xsd:enumeration value="Clo"/>
                    <xsd:enumeration value="Dan z nabytí nemoviteho majetku"/>
                    <xsd:enumeration value="Dan z nemovitosti"/>
                    <xsd:enumeration value="Dan z prijmu"/>
                    <xsd:enumeration value="Dan z prijmu FO"/>
                    <xsd:enumeration value="Dan z prijmu PO"/>
                    <xsd:enumeration value="Dane obecne"/>
                    <xsd:enumeration value="Dane z prevodu"/>
                    <xsd:enumeration value="Danova evidence"/>
                    <xsd:enumeration value="Danova kontrola"/>
                    <xsd:enumeration value="Danova reforma 2013"/>
                    <xsd:enumeration value="Danova rezidence"/>
                    <xsd:enumeration value="Danova ztrata"/>
                    <xsd:enumeration value="Danove doklady"/>
                    <xsd:enumeration value="Danove poradenstvi"/>
                    <xsd:enumeration value="Danove priznani"/>
                    <xsd:enumeration value="Danove raje"/>
                    <xsd:enumeration value="Danove rizeni"/>
                    <xsd:enumeration value="Danovy rad"/>
                    <xsd:enumeration value="Debt-push-down"/>
                    <xsd:enumeration value="Dedictvi"/>
                    <xsd:enumeration value="Derivaty"/>
                    <xsd:enumeration value="Diskriminace"/>
                    <xsd:enumeration value="Dodani zbozi"/>
                    <xsd:enumeration value="Dodatecne danove priznani"/>
                    <xsd:enumeration value="Dohadné položky"/>
                    <xsd:enumeration value="Dokazování"/>
                    <xsd:enumeration value="Doklady"/>
                    <xsd:enumeration value="Dorucovani, podani"/>
                    <xsd:enumeration value="Dotace"/>
                    <xsd:enumeration value="Dovoz zbozi"/>
                    <xsd:enumeration value="DPH"/>
                    <xsd:enumeration value="Duchodove pojisteni"/>
                    <xsd:enumeration value="Duchodove sporeni"/>
                    <xsd:enumeration value="Editacni povinnost"/>
                    <xsd:enumeration value="Elektronicka fakturace"/>
                    <xsd:enumeration value="Elektronicka komunikace"/>
                    <xsd:enumeration value="Emisni povolenky"/>
                    <xsd:enumeration value="Energeticke dane"/>
                    <xsd:enumeration value="EU dotace"/>
                    <xsd:enumeration value="Evropska legislativa"/>
                    <xsd:enumeration value="FATCA"/>
                    <xsd:enumeration value="Financni instituce"/>
                    <xsd:enumeration value="Financni leasing"/>
                    <xsd:enumeration value="Financni sprava"/>
                    <xsd:enumeration value="Financial Transaction Tax"/>
                    <xsd:enumeration value="Holdingové spolecnosti"/>
                    <xsd:enumeration value="IFRS"/>
                    <xsd:enumeration value="Insolvencni pravo"/>
                    <xsd:enumeration value="Investicni fondy a spolecnosti"/>
                    <xsd:enumeration value="Investicni pobidky"/>
                    <xsd:enumeration value="Jine"/>
                    <xsd:enumeration value="Judikatura"/>
                    <xsd:enumeration value="Kapital, zmeny"/>
                    <xsd:enumeration value="Konsignační sklad"/>
                    <xsd:enumeration value="Kurzove rozdily"/>
                    <xsd:enumeration value="Licencni poplatky"/>
                    <xsd:enumeration value="Likvidace"/>
                    <xsd:enumeration value="Lhuty"/>
                    <xsd:enumeration value="Loterie"/>
                    <xsd:enumeration value="Majetek"/>
                    <xsd:enumeration value="Marketingove naklady"/>
                    <xsd:enumeration value="Materske, dcerine spolecnosti"/>
                    <xsd:enumeration value="Mezinarodni pronajem pracovni sily"/>
                    <xsd:enumeration value="Mezinarodni zdaneni"/>
                    <xsd:enumeration value="Misto plneni"/>
                    <xsd:enumeration value="Nahrada mzdy"/>
                    <xsd:enumeration value="Nahrada skody"/>
                    <xsd:enumeration value="Najemne"/>
                    <xsd:enumeration value="Necinnost"/>
                    <xsd:enumeration value="Nedanove a danove vydaje"/>
                    <xsd:enumeration value="Nehmotny majetek"/>
                    <xsd:enumeration value="Nemocenske pojisteni"/>
                    <xsd:enumeration value="Nemovitosti"/>
                    <xsd:enumeration value="Neplatnost pravniho ukonu"/>
                    <xsd:enumeration value="Nespolehlivy platce"/>
                    <xsd:enumeration value="Neziskovy sektor"/>
                    <xsd:enumeration value="Nizka kapitalizace"/>
                    <xsd:enumeration value="Obcanské pravo"/>
                    <xsd:enumeration value="Obchodni pravo"/>
                    <xsd:enumeration value="Odcitatelne polozky"/>
                    <xsd:enumeration value="Odlozena dan"/>
                    <xsd:enumeration value="Odpisy"/>
                    <xsd:enumeration value="Odpocet dane"/>
                    <xsd:enumeration value="OSVC"/>
                    <xsd:enumeration value="Osvobození od dane"/>
                    <xsd:enumeration value="Pausalni vydaje"/>
                    <xsd:enumeration value="Penale, pokuty, uroky z prodleni"/>
                    <xsd:enumeration value="Penzijni reforma"/>
                    <xsd:enumeration value="Podily na zisku, dividendy"/>
                    <xsd:enumeration value="Podnik - prodej, najem, vklad"/>
                    <xsd:enumeration value="Podnikani obecne"/>
                    <xsd:enumeration value="Podnikani - zahranici"/>
                    <xsd:enumeration value="Pohledavky"/>
                    <xsd:enumeration value="Pojistovnictvi"/>
                    <xsd:enumeration value="Porizeni zbozi"/>
                    <xsd:enumeration value="Pozemky"/>
                    <xsd:enumeration value="Predbezna otazka na SDEU"/>
                    <xsd:enumeration value="Prekluzivni lhuta"/>
                    <xsd:enumeration value="Prominuti dane, prislusenstvi"/>
                    <xsd:enumeration value="Premeny"/>
                    <xsd:enumeration value="Reklama"/>
                    <xsd:enumeration value="Retezove podvody"/>
                    <xsd:enumeration value="Retroaktivita"/>
                    <xsd:enumeration value="Reverse charge"/>
                    <xsd:enumeration value="Rezervy"/>
                    <xsd:enumeration value="Rocni zuctovani"/>
                    <xsd:enumeration value="Rucení"/>
                    <xsd:enumeration value="Silnicni dan"/>
                    <xsd:enumeration value="Slevy na dani"/>
                    <xsd:enumeration value="Socialni pojisteni"/>
                    <xsd:enumeration value="Software, licencni poplatky"/>
                    <xsd:enumeration value="Solarni energie"/>
                    <xsd:enumeration value="Soubeh funkci"/>
                    <xsd:enumeration value="Soudy"/>
                    <xsd:enumeration value="Spojene osoby"/>
                    <xsd:enumeration value="Spotrebni dane"/>
                    <xsd:enumeration value="Sprava dani"/>
                    <xsd:enumeration value="Spravni praxe"/>
                    <xsd:enumeration value="Srazkova dan"/>
                    <xsd:enumeration value="Stala provozovna"/>
                    <xsd:enumeration value="Statutarni organy"/>
                    <xsd:enumeration value="Stavebni a montazni prace"/>
                    <xsd:enumeration value="Stavebni sporeni"/>
                    <xsd:enumeration value="Stravne, stravovani"/>
                    <xsd:enumeration value="Svarc system"/>
                    <xsd:enumeration value="Sverenske fondy"/>
                    <xsd:enumeration value="Technicke zhodnoceni"/>
                    <xsd:enumeration value="Transfer Pricing"/>
                    <xsd:enumeration value="Transparentni entity"/>
                    <xsd:enumeration value="Trestny cin kraceni dane"/>
                    <xsd:enumeration value="Trestni pravo"/>
                    <xsd:enumeration value="Triangulace"/>
                    <xsd:enumeration value="Ucetni obdobi"/>
                    <xsd:enumeration value="Ucetnictvi"/>
                    <xsd:enumeration value="Urazove pojisteni"/>
                    <xsd:enumeration value="Uroky, pujcky, uvery"/>
                    <xsd:enumeration value="Uroky z prodleni"/>
                    <xsd:enumeration value="Vecna a casova souvislost"/>
                    <xsd:enumeration value="Vecne bremeno"/>
                    <xsd:enumeration value="Verejne zakazky"/>
                    <xsd:enumeration value="Vnitrni obchodovani (§196a ObchZ)"/>
                    <xsd:enumeration value="Vyhledavani ve zdrojich"/>
                    <xsd:enumeration value="Vymena informaci"/>
                    <xsd:enumeration value="Vyvoz zbozi"/>
                    <xsd:enumeration value="Vyzkum vyvoj"/>
                    <xsd:enumeration value="Vzdelavani"/>
                    <xsd:enumeration value="Zakon o rezervach"/>
                    <xsd:enumeration value="Zakonik prace"/>
                    <xsd:enumeration value="Zamestnanecke benefity"/>
                    <xsd:enumeration value="Zamestnani - zahranici"/>
                    <xsd:enumeration value="Zamestnavatel naklady"/>
                    <xsd:enumeration value="Zavazky"/>
                    <xsd:enumeration value="Zavisla cinnost"/>
                    <xsd:enumeration value="Zdravotni pojisteni"/>
                    <xsd:enumeration value="Zivotni pojisteni"/>
                    <xsd:enumeration value="Zivnostensky zakon"/>
                    <xsd:enumeration value="Zneuziti prava"/>
                    <xsd:enumeration value="Zpevnene plochy"/>
                    <xsd:enumeration value="Zvlastni rezimy DPH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3906b6a-9c46-4128-a461-52bd50ed2358" elementFormDefault="qualified">
    <xsd:import namespace="http://schemas.microsoft.com/office/2006/documentManagement/types"/>
    <xsd:element name="Meeting_x0020_Date" ma:index="11" nillable="true" ma:displayName="Meeting Date" ma:description="specify the meeting date DD/MM/YYYY." ma:format="DateOnly" ma:internalName="Meeting_x0020_Dat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3f2f1d6e-4264-4a1d-bdd7-316064c8e9d6" elementFormDefault="qualified">
    <xsd:import namespace="http://schemas.microsoft.com/office/2006/documentManagement/types"/>
    <xsd:element name="Publication_x0020_Date" ma:index="12" nillable="true" ma:displayName="Publication_Date" ma:format="DateOnly" ma:internalName="Publication_x0020_Date">
      <xsd:simpleType>
        <xsd:restriction base="dms:DateTime"/>
      </xsd:simpleType>
    </xsd:element>
    <xsd:element name="Year" ma:index="25" nillable="true" ma:displayName="Year" ma:default="2014" ma:format="Dropdown" ma:internalName="Year0">
      <xsd:simpleType>
        <xsd:restriction base="dms:Choice"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spe:Receivers xmlns:spe="http://schemas.microsoft.com/sharepoint/events">
  <Receiver>
    <Name>Add Required Values.</Name>
    <Type>10001</Type>
    <SequenceNumber>200</SequenceNumber>
    <Assembly>KPMG.ItsGlobal.MW3.EventHandlers.Document_CheckIn, Version=1.0.0.0, Culture=neutral, PublicKeyToken=0a27d48d2dcadcba</Assembly>
    <Class>KPMG.ItsGlobal.MW3.EventHandlers.Document_CheckIn.Document_EventReceiver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KPMGMW3Language xmlns="http://schemas.microsoft.com/sharepoint/v3">Czech</KPMGMW3Language>
    <KPMGMW3IndustrySectorSubSectorSelection xmlns="http://schemas.microsoft.com/sharepoint/v3/fields" xsi:nil="true"/>
    <KPMGMW3FunctionSelection xmlns="http://schemas.microsoft.com/sharepoint/v3/fields">;#Tax;;;#;#;#</KPMGMW3FunctionSelection>
    <Year xmlns="3f2f1d6e-4264-4a1d-bdd7-316064c8e9d6">2014</Year>
    <KPMGMW3DocumentType xmlns="http://schemas.microsoft.com/sharepoint/v3/fields">None Selected</KPMGMW3DocumentType>
    <Internal_x0020_Presentations_x0020_Category xmlns="0713cb17-e4d4-40a9-adff-425cceac341b">IFA</Internal_x0020_Presentations_x0020_Category>
    <KPMGMW3Geography xmlns="http://schemas.microsoft.com/sharepoint/v3">;#Czech Republic;#</KPMGMW3Geography>
    <Meeting_x0020_Date xmlns="f3906b6a-9c46-4128-a461-52bd50ed2358">2014-05-12T23:00:00+00:00</Meeting_x0020_Date>
    <Topic xmlns="0713cb17-e4d4-40a9-adff-425cceac341b">
      <Value>Boj proti danovym unikum</Value>
      <Value>Transfer Pricing</Value>
    </Topic>
    <Publication_x0020_Date xmlns="3f2f1d6e-4264-4a1d-bdd7-316064c8e9d6">2014-05-12T23:00:00+00:00</Publication_x0020_Date>
    <KPMGMW3Function xmlns="http://schemas.microsoft.com/sharepoint/v3/fields">Tax;</KPMGMW3Function>
    <KPMGMW3SubService xmlns="http://schemas.microsoft.com/sharepoint/v3/fields" xsi:nil="true"/>
    <KPMGMW3Service xmlns="http://schemas.microsoft.com/sharepoint/v3/fields" xsi:nil="true"/>
    <KPMGMW3Sector xmlns="http://schemas.microsoft.com/sharepoint/v3/fields" xsi:nil="true"/>
    <KPMGMW3SubSector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5F553F3-DA69-4D1C-9C53-9B98BB41BE8E}"/>
</file>

<file path=customXml/itemProps2.xml><?xml version="1.0" encoding="utf-8"?>
<ds:datastoreItem xmlns:ds="http://schemas.openxmlformats.org/officeDocument/2006/customXml" ds:itemID="{230DC2F8-95B8-4C93-B32B-9FEAB8BA19CD}"/>
</file>

<file path=customXml/itemProps3.xml><?xml version="1.0" encoding="utf-8"?>
<ds:datastoreItem xmlns:ds="http://schemas.openxmlformats.org/officeDocument/2006/customXml" ds:itemID="{9F0B5CB1-28C3-47EB-9BEC-105D9B2E1F82}"/>
</file>

<file path=customXml/itemProps4.xml><?xml version="1.0" encoding="utf-8"?>
<ds:datastoreItem xmlns:ds="http://schemas.openxmlformats.org/officeDocument/2006/customXml" ds:itemID="{9210321C-9EE5-4469-9CFF-8047A2A3BD8F}"/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378</Words>
  <Application>Microsoft Office PowerPoint</Application>
  <PresentationFormat>On-screen Show (4:3)</PresentationFormat>
  <Paragraphs>54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BEPS – postoj FS ČR</vt:lpstr>
      <vt:lpstr>Zpráva BEPS</vt:lpstr>
      <vt:lpstr>Převodní ceny</vt:lpstr>
      <vt:lpstr>Nové znění § 23/7 ZDP</vt:lpstr>
      <vt:lpstr>Nové znění § 23/7 ZDP</vt:lpstr>
      <vt:lpstr>Vymezení subjektů, jichž se povinnost týká</vt:lpstr>
      <vt:lpstr>Příloha k DaP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BEPS a postoj FS v ČR</dc:title>
  <dc:creator>Kapoun, Vítězslav</dc:creator>
  <cp:keywords/>
  <dc:description/>
  <cp:lastModifiedBy>KPMG</cp:lastModifiedBy>
  <cp:revision>93</cp:revision>
  <cp:lastPrinted>2014-03-21T12:03:56Z</cp:lastPrinted>
  <dcterms:created xsi:type="dcterms:W3CDTF">2006-08-16T00:00:00Z</dcterms:created>
  <dcterms:modified xsi:type="dcterms:W3CDTF">2014-05-14T11:17:57Z</dcterms:modified>
  <cp:contentType>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0x01010D0039BA301E706AF348BD64E2ED03E5640D0041670779017C8D43BB2CF33FDDC9D831</vt:lpwstr>
  </property>
</Properties>
</file>