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Lst>
  <p:notesMasterIdLst>
    <p:notesMasterId r:id="rId17"/>
  </p:notesMasterIdLst>
  <p:handoutMasterIdLst>
    <p:handoutMasterId r:id="rId18"/>
  </p:handoutMasterIdLst>
  <p:sldIdLst>
    <p:sldId id="264" r:id="rId2"/>
    <p:sldId id="259" r:id="rId3"/>
    <p:sldId id="260" r:id="rId4"/>
    <p:sldId id="266" r:id="rId5"/>
    <p:sldId id="267" r:id="rId6"/>
    <p:sldId id="269" r:id="rId7"/>
    <p:sldId id="274" r:id="rId8"/>
    <p:sldId id="270" r:id="rId9"/>
    <p:sldId id="271" r:id="rId10"/>
    <p:sldId id="272" r:id="rId11"/>
    <p:sldId id="273" r:id="rId12"/>
    <p:sldId id="275" r:id="rId13"/>
    <p:sldId id="276" r:id="rId14"/>
    <p:sldId id="265" r:id="rId15"/>
    <p:sldId id="262" r:id="rId16"/>
  </p:sldIdLst>
  <p:sldSz cx="9144000" cy="6858000" type="screen4x3"/>
  <p:notesSz cx="6669088" cy="9928225"/>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714" autoAdjust="0"/>
  </p:normalViewPr>
  <p:slideViewPr>
    <p:cSldViewPr>
      <p:cViewPr>
        <p:scale>
          <a:sx n="73" d="100"/>
          <a:sy n="73" d="100"/>
        </p:scale>
        <p:origin x="-378" y="0"/>
      </p:cViewPr>
      <p:guideLst>
        <p:guide orient="horz" pos="2205"/>
        <p:guide orient="horz" pos="2341"/>
        <p:guide orient="horz" pos="709"/>
        <p:guide orient="horz" pos="3838"/>
        <p:guide pos="2925"/>
        <p:guide pos="2789"/>
        <p:guide pos="1519"/>
        <p:guide pos="1383"/>
        <p:guide pos="113"/>
        <p:guide pos="4195"/>
        <p:guide pos="4332"/>
        <p:guide pos="5602"/>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8495CDC-449C-4549-8531-1CCB0F56621B}" type="datetimeFigureOut">
              <a:rPr lang="en-US" smtClean="0"/>
              <a:pPr/>
              <a:t>2/21/2012</a:t>
            </a:fld>
            <a:endParaRPr lang="en-US"/>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6FF60063-3789-43BE-8B30-26BAF7780E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atin typeface="Arial" pitchFamily="34" charset="0"/>
              </a:defRPr>
            </a:lvl1pPr>
          </a:lstStyle>
          <a:p>
            <a:fld id="{401ED0C7-3E32-4A75-9B3F-8FC951D18CE2}" type="datetimeFigureOut">
              <a:rPr lang="en-GB" smtClean="0"/>
              <a:pPr/>
              <a:t>21/02/2012</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atin typeface="Arial" pitchFamily="34" charset="0"/>
              </a:defRPr>
            </a:lvl1pPr>
          </a:lstStyle>
          <a:p>
            <a:fld id="{2BD81518-8AD5-49CC-B774-4D66F72228B3}"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12" name="Picture 2" descr="\\Czprgfsr02\Depart11\Marketing\Private\Seminars-Events-Workshops\Templates\Vymena-obrazku-prezentace\Picture4.jpg"/>
          <p:cNvPicPr>
            <a:picLocks noChangeAspect="1" noChangeArrowheads="1"/>
          </p:cNvPicPr>
          <p:nvPr userDrawn="1"/>
        </p:nvPicPr>
        <p:blipFill>
          <a:blip r:embed="rId2" cstate="print"/>
          <a:srcRect l="5614" t="398" r="375"/>
          <a:stretch>
            <a:fillRect/>
          </a:stretch>
        </p:blipFill>
        <p:spPr bwMode="auto">
          <a:xfrm>
            <a:off x="0" y="0"/>
            <a:ext cx="9144000" cy="6858000"/>
          </a:xfrm>
          <a:prstGeom prst="rect">
            <a:avLst/>
          </a:prstGeom>
          <a:noFill/>
        </p:spPr>
      </p:pic>
      <p:sp>
        <p:nvSpPr>
          <p:cNvPr id="7"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noProof="0" dirty="0" smtClean="0"/>
              <a:t>Click to edit Master title style</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noProof="0" dirty="0" smtClean="0"/>
              <a:t>Click to edit Master subtitle style</a:t>
            </a:r>
            <a:endParaRPr lang="en-GB" noProof="0" dirty="0"/>
          </a:p>
        </p:txBody>
      </p:sp>
      <p:grpSp>
        <p:nvGrpSpPr>
          <p:cNvPr id="9" name="Group 19"/>
          <p:cNvGrpSpPr>
            <a:grpSpLocks/>
          </p:cNvGrpSpPr>
          <p:nvPr userDrawn="1"/>
        </p:nvGrpSpPr>
        <p:grpSpPr bwMode="gray">
          <a:xfrm>
            <a:off x="128464" y="0"/>
            <a:ext cx="2735263" cy="1530350"/>
            <a:chOff x="68" y="0"/>
            <a:chExt cx="1723" cy="964"/>
          </a:xfrm>
        </p:grpSpPr>
        <p:sp>
          <p:nvSpPr>
            <p:cNvPr id="10"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1"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6" name="Chart Placeholder 5"/>
          <p:cNvSpPr>
            <a:spLocks noGrp="1"/>
          </p:cNvSpPr>
          <p:nvPr>
            <p:ph type="chart" sz="quarter" idx="12"/>
          </p:nvPr>
        </p:nvSpPr>
        <p:spPr bwMode="gray">
          <a:xfrm>
            <a:off x="179388" y="1125538"/>
            <a:ext cx="4248150" cy="4967287"/>
          </a:xfrm>
        </p:spPr>
        <p:txBody>
          <a:bodyPr anchor="ctr"/>
          <a:lstStyle>
            <a:lvl1pPr algn="ctr">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able Placeholder 6"/>
          <p:cNvSpPr>
            <a:spLocks noGrp="1"/>
          </p:cNvSpPr>
          <p:nvPr>
            <p:ph type="tbl" sz="quarter" idx="12"/>
          </p:nvPr>
        </p:nvSpPr>
        <p:spPr bwMode="gray">
          <a:xfrm>
            <a:off x="179388" y="1125538"/>
            <a:ext cx="4248150" cy="4967287"/>
          </a:xfrm>
        </p:spPr>
        <p:txBody>
          <a:bodyPr anchor="ctr"/>
          <a:lstStyle>
            <a:lvl1pPr algn="ctr">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79512" y="1124745"/>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8" name="Chart Placeholder 7"/>
          <p:cNvSpPr>
            <a:spLocks noGrp="1"/>
          </p:cNvSpPr>
          <p:nvPr>
            <p:ph type="chart" sz="quarter" idx="12"/>
          </p:nvPr>
        </p:nvSpPr>
        <p:spPr bwMode="gray">
          <a:xfrm>
            <a:off x="179388" y="1125538"/>
            <a:ext cx="8713787" cy="2374900"/>
          </a:xfrm>
        </p:spPr>
        <p:txBody>
          <a:bodyPr anchor="ctr"/>
          <a:lstStyle>
            <a:lvl1pPr algn="ctr">
              <a:defRPr/>
            </a:lvl1pPr>
          </a:lstStyle>
          <a:p>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bwMode="gray">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3"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2" name="Text Placeholder 20"/>
          <p:cNvSpPr>
            <a:spLocks noGrp="1"/>
          </p:cNvSpPr>
          <p:nvPr>
            <p:ph type="body" sz="quarter" idx="26"/>
          </p:nvPr>
        </p:nvSpPr>
        <p:spPr bwMode="gray">
          <a:xfrm>
            <a:off x="179388" y="1125538"/>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3" name="Text Placeholder 20"/>
          <p:cNvSpPr>
            <a:spLocks noGrp="1"/>
          </p:cNvSpPr>
          <p:nvPr>
            <p:ph type="body" sz="quarter" idx="28"/>
          </p:nvPr>
        </p:nvSpPr>
        <p:spPr bwMode="gray">
          <a:xfrm>
            <a:off x="4643438"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4" name="Text Placeholder 20"/>
          <p:cNvSpPr>
            <a:spLocks noGrp="1"/>
          </p:cNvSpPr>
          <p:nvPr>
            <p:ph type="body" sz="quarter" idx="29"/>
          </p:nvPr>
        </p:nvSpPr>
        <p:spPr bwMode="gray">
          <a:xfrm>
            <a:off x="6877049"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6" name="Title 5"/>
          <p:cNvSpPr>
            <a:spLocks noGrp="1"/>
          </p:cNvSpPr>
          <p:nvPr>
            <p:ph type="title"/>
          </p:nvPr>
        </p:nvSpPr>
        <p:spPr bwMode="gray"/>
        <p:txBody>
          <a:bodyPr/>
          <a:lstStyle/>
          <a:p>
            <a:pPr lvl="0"/>
            <a:r>
              <a:rPr lang="en-US" dirty="0" smtClean="0"/>
              <a:t>Click to edit Master title style</a:t>
            </a:r>
            <a:endParaRPr lang="en-GB" dirty="0"/>
          </a:p>
        </p:txBody>
      </p:sp>
      <p:sp>
        <p:nvSpPr>
          <p:cNvPr id="30" name="Text Placeholder 29"/>
          <p:cNvSpPr>
            <a:spLocks noGrp="1"/>
          </p:cNvSpPr>
          <p:nvPr>
            <p:ph type="body" sz="quarter" idx="13"/>
          </p:nvPr>
        </p:nvSpPr>
        <p:spPr bwMode="gray">
          <a:xfrm>
            <a:off x="179388"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1" name="Text Placeholder 29"/>
          <p:cNvSpPr>
            <a:spLocks noGrp="1"/>
          </p:cNvSpPr>
          <p:nvPr>
            <p:ph type="body" sz="quarter" idx="14"/>
          </p:nvPr>
        </p:nvSpPr>
        <p:spPr bwMode="gray">
          <a:xfrm>
            <a:off x="2417276"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Text Placeholder 29"/>
          <p:cNvSpPr>
            <a:spLocks noGrp="1"/>
          </p:cNvSpPr>
          <p:nvPr>
            <p:ph type="body" sz="quarter" idx="15"/>
          </p:nvPr>
        </p:nvSpPr>
        <p:spPr bwMode="gray">
          <a:xfrm>
            <a:off x="4609491"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3" name="Text Placeholder 29"/>
          <p:cNvSpPr>
            <a:spLocks noGrp="1"/>
          </p:cNvSpPr>
          <p:nvPr>
            <p:ph type="body" sz="quarter" idx="16"/>
          </p:nvPr>
        </p:nvSpPr>
        <p:spPr bwMode="gray">
          <a:xfrm>
            <a:off x="6877050"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dirty="0" smtClean="0"/>
              <a:t>Click to edit Master title style</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7" name="Text Placeholder 29"/>
          <p:cNvSpPr>
            <a:spLocks noGrp="1"/>
          </p:cNvSpPr>
          <p:nvPr>
            <p:ph type="body" sz="quarter" idx="14"/>
          </p:nvPr>
        </p:nvSpPr>
        <p:spPr bwMode="gray">
          <a:xfrm>
            <a:off x="1958941"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8" name="Text Placeholder 29"/>
          <p:cNvSpPr>
            <a:spLocks noGrp="1"/>
          </p:cNvSpPr>
          <p:nvPr>
            <p:ph type="body" sz="quarter" idx="15"/>
          </p:nvPr>
        </p:nvSpPr>
        <p:spPr bwMode="gray">
          <a:xfrm>
            <a:off x="3738494"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0" name="Text Placeholder 29"/>
          <p:cNvSpPr>
            <a:spLocks noGrp="1"/>
          </p:cNvSpPr>
          <p:nvPr>
            <p:ph type="body" sz="quarter" idx="16"/>
          </p:nvPr>
        </p:nvSpPr>
        <p:spPr bwMode="gray">
          <a:xfrm>
            <a:off x="5518047"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7" name="Text Placeholder 29"/>
          <p:cNvSpPr>
            <a:spLocks noGrp="1"/>
          </p:cNvSpPr>
          <p:nvPr>
            <p:ph type="body" sz="quarter" idx="17"/>
          </p:nvPr>
        </p:nvSpPr>
        <p:spPr bwMode="gray">
          <a:xfrm>
            <a:off x="7297600"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4" name="Text Placeholder 20"/>
          <p:cNvSpPr>
            <a:spLocks noGrp="1"/>
          </p:cNvSpPr>
          <p:nvPr>
            <p:ph type="body" sz="quarter" idx="27"/>
          </p:nvPr>
        </p:nvSpPr>
        <p:spPr bwMode="gray">
          <a:xfrm>
            <a:off x="1958941"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5" name="Text Placeholder 20"/>
          <p:cNvSpPr>
            <a:spLocks noGrp="1"/>
          </p:cNvSpPr>
          <p:nvPr>
            <p:ph type="body" sz="quarter" idx="26"/>
          </p:nvPr>
        </p:nvSpPr>
        <p:spPr bwMode="gray">
          <a:xfrm>
            <a:off x="179389" y="1125538"/>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6" name="Text Placeholder 20"/>
          <p:cNvSpPr>
            <a:spLocks noGrp="1"/>
          </p:cNvSpPr>
          <p:nvPr>
            <p:ph type="body" sz="quarter" idx="28"/>
          </p:nvPr>
        </p:nvSpPr>
        <p:spPr bwMode="gray">
          <a:xfrm>
            <a:off x="3738494"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7" name="Text Placeholder 20"/>
          <p:cNvSpPr>
            <a:spLocks noGrp="1"/>
          </p:cNvSpPr>
          <p:nvPr>
            <p:ph type="body" sz="quarter" idx="29"/>
          </p:nvPr>
        </p:nvSpPr>
        <p:spPr bwMode="gray">
          <a:xfrm>
            <a:off x="5518047"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9" name="Text Placeholder 20"/>
          <p:cNvSpPr>
            <a:spLocks noGrp="1"/>
          </p:cNvSpPr>
          <p:nvPr>
            <p:ph type="body" sz="quarter" idx="30"/>
          </p:nvPr>
        </p:nvSpPr>
        <p:spPr bwMode="gray">
          <a:xfrm>
            <a:off x="7297600"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1"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1"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2" name="AutoShape 20"/>
          <p:cNvSpPr>
            <a:spLocks noChangeArrowheads="1"/>
          </p:cNvSpPr>
          <p:nvPr userDrawn="1"/>
        </p:nvSpPr>
        <p:spPr bwMode="gray">
          <a:xfrm rot="2520000">
            <a:off x="2879158"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58"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r>
              <a:rPr lang="en-GB" dirty="0" smtClean="0"/>
              <a:t>Text</a:t>
            </a:r>
            <a:endParaRPr lang="en-GB" dirty="0"/>
          </a:p>
        </p:txBody>
      </p:sp>
      <p:sp>
        <p:nvSpPr>
          <p:cNvPr id="29" name="Text Placeholder 20"/>
          <p:cNvSpPr>
            <a:spLocks noGrp="1"/>
          </p:cNvSpPr>
          <p:nvPr>
            <p:ph type="body" sz="quarter" idx="22"/>
          </p:nvPr>
        </p:nvSpPr>
        <p:spPr bwMode="gray">
          <a:xfrm>
            <a:off x="179388"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 name="Text Placeholder 20"/>
          <p:cNvSpPr>
            <a:spLocks noGrp="1"/>
          </p:cNvSpPr>
          <p:nvPr>
            <p:ph type="body" sz="quarter" idx="23"/>
          </p:nvPr>
        </p:nvSpPr>
        <p:spPr bwMode="gray">
          <a:xfrm>
            <a:off x="179388"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5" name="Text Placeholder 20"/>
          <p:cNvSpPr>
            <a:spLocks noGrp="1"/>
          </p:cNvSpPr>
          <p:nvPr>
            <p:ph type="body" sz="quarter" idx="26"/>
          </p:nvPr>
        </p:nvSpPr>
        <p:spPr bwMode="gray">
          <a:xfrm>
            <a:off x="179388"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6" name="Text Placeholder 20"/>
          <p:cNvSpPr>
            <a:spLocks noGrp="1"/>
          </p:cNvSpPr>
          <p:nvPr>
            <p:ph type="body" sz="quarter" idx="27"/>
          </p:nvPr>
        </p:nvSpPr>
        <p:spPr bwMode="gray">
          <a:xfrm>
            <a:off x="5570153"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7" name="Text Placeholder 20"/>
          <p:cNvSpPr>
            <a:spLocks noGrp="1"/>
          </p:cNvSpPr>
          <p:nvPr>
            <p:ph type="body" sz="quarter" idx="28"/>
          </p:nvPr>
        </p:nvSpPr>
        <p:spPr bwMode="gray">
          <a:xfrm>
            <a:off x="179388"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3" name="Text Placeholder 20"/>
          <p:cNvSpPr>
            <a:spLocks noGrp="1"/>
          </p:cNvSpPr>
          <p:nvPr>
            <p:ph type="body" sz="quarter" idx="22"/>
          </p:nvPr>
        </p:nvSpPr>
        <p:spPr bwMode="gray">
          <a:xfrm>
            <a:off x="4639162"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3" name="Text Placeholder 20"/>
          <p:cNvSpPr>
            <a:spLocks noGrp="1"/>
          </p:cNvSpPr>
          <p:nvPr>
            <p:ph type="body" sz="quarter" idx="22"/>
          </p:nvPr>
        </p:nvSpPr>
        <p:spPr bwMode="gray">
          <a:xfrm>
            <a:off x="4639162"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Text Placeholder 20"/>
          <p:cNvSpPr>
            <a:spLocks noGrp="1"/>
          </p:cNvSpPr>
          <p:nvPr>
            <p:ph type="body" sz="quarter" idx="24"/>
          </p:nvPr>
        </p:nvSpPr>
        <p:spPr bwMode="gray">
          <a:xfrm>
            <a:off x="4639162"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2" name="Text Placeholder 20"/>
          <p:cNvSpPr>
            <a:spLocks noGrp="1"/>
          </p:cNvSpPr>
          <p:nvPr>
            <p:ph type="body" sz="quarter" idx="29"/>
          </p:nvPr>
        </p:nvSpPr>
        <p:spPr bwMode="gray">
          <a:xfrm>
            <a:off x="4639163"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0" y="1556792"/>
            <a:ext cx="3461923" cy="2016224"/>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7" name="Text Placeholder 16"/>
          <p:cNvSpPr>
            <a:spLocks noGrp="1"/>
          </p:cNvSpPr>
          <p:nvPr>
            <p:ph type="body" sz="quarter" idx="10"/>
          </p:nvPr>
        </p:nvSpPr>
        <p:spPr bwMode="gray">
          <a:xfrm>
            <a:off x="324000" y="3789040"/>
            <a:ext cx="3029875" cy="1079823"/>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8" name="Group 19"/>
          <p:cNvGrpSpPr>
            <a:grpSpLocks/>
          </p:cNvGrpSpPr>
          <p:nvPr userDrawn="1"/>
        </p:nvGrpSpPr>
        <p:grpSpPr bwMode="gray">
          <a:xfrm>
            <a:off x="128464" y="0"/>
            <a:ext cx="2735263" cy="1530350"/>
            <a:chOff x="68" y="0"/>
            <a:chExt cx="1723" cy="964"/>
          </a:xfrm>
        </p:grpSpPr>
        <p:sp>
          <p:nvSpPr>
            <p:cNvPr id="1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endParaRPr lang="en-GB" dirty="0"/>
          </a:p>
        </p:txBody>
      </p:sp>
      <p:sp>
        <p:nvSpPr>
          <p:cNvPr id="28" name="Text Placeholder 17"/>
          <p:cNvSpPr>
            <a:spLocks noGrp="1"/>
          </p:cNvSpPr>
          <p:nvPr>
            <p:ph type="body" sz="quarter" idx="20"/>
          </p:nvPr>
        </p:nvSpPr>
        <p:spPr bwMode="gray">
          <a:xfrm>
            <a:off x="6168751"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Chart Placeholder 31"/>
          <p:cNvSpPr>
            <a:spLocks noGrp="1"/>
          </p:cNvSpPr>
          <p:nvPr>
            <p:ph type="chart" sz="quarter" idx="21"/>
          </p:nvPr>
        </p:nvSpPr>
        <p:spPr bwMode="gray">
          <a:xfrm>
            <a:off x="6167254" y="1125538"/>
            <a:ext cx="2724700" cy="2376488"/>
          </a:xfrm>
        </p:spPr>
        <p:txBody>
          <a:bodyPr/>
          <a:lstStyle/>
          <a:p>
            <a:endParaRPr lang="en-GB"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endParaRPr lang="en-GB" dirty="0"/>
          </a:p>
        </p:txBody>
      </p:sp>
      <p:sp>
        <p:nvSpPr>
          <p:cNvPr id="18" name="Text Placeholder 17"/>
          <p:cNvSpPr>
            <a:spLocks noGrp="1"/>
          </p:cNvSpPr>
          <p:nvPr>
            <p:ph type="body" sz="quarter" idx="16"/>
          </p:nvPr>
        </p:nvSpPr>
        <p:spPr bwMode="gray">
          <a:xfrm>
            <a:off x="179388"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6" name="Text Placeholder 17"/>
          <p:cNvSpPr>
            <a:spLocks noGrp="1"/>
          </p:cNvSpPr>
          <p:nvPr>
            <p:ph type="body" sz="quarter" idx="18"/>
          </p:nvPr>
        </p:nvSpPr>
        <p:spPr bwMode="gray">
          <a:xfrm>
            <a:off x="3172573"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3"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0"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userDrawn="1">
            <p:ph type="body" sz="quarter" idx="10"/>
          </p:nvPr>
        </p:nvSpPr>
        <p:spPr bwMode="gray">
          <a:xfrm>
            <a:off x="4932362" y="4509120"/>
            <a:ext cx="2807989" cy="1080119"/>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divider">
    <p:bg>
      <p:bgPr>
        <a:solidFill>
          <a:srgbClr val="BABBBC"/>
        </a:solidFill>
        <a:effectLst/>
      </p:bgPr>
    </p:bg>
    <p:spTree>
      <p:nvGrpSpPr>
        <p:cNvPr id="1" name=""/>
        <p:cNvGrpSpPr/>
        <p:nvPr/>
      </p:nvGrpSpPr>
      <p:grpSpPr>
        <a:xfrm>
          <a:off x="0" y="0"/>
          <a:ext cx="0" cy="0"/>
          <a:chOff x="0" y="0"/>
          <a:chExt cx="0" cy="0"/>
        </a:xfrm>
      </p:grpSpPr>
      <p:pic>
        <p:nvPicPr>
          <p:cNvPr id="7" name="Picture 6" descr="BOARDROOM PPL compressed.jpg"/>
          <p:cNvPicPr>
            <a:picLocks noChangeAspect="1"/>
          </p:cNvPicPr>
          <p:nvPr userDrawn="1"/>
        </p:nvPicPr>
        <p:blipFill>
          <a:blip r:embed="rId2" cstate="screen"/>
          <a:srcRect/>
          <a:stretch>
            <a:fillRect/>
          </a:stretch>
        </p:blipFill>
        <p:spPr bwMode="gray">
          <a:xfrm>
            <a:off x="0" y="0"/>
            <a:ext cx="9144000" cy="6858000"/>
          </a:xfrm>
          <a:prstGeom prst="rect">
            <a:avLst/>
          </a:prstGeom>
        </p:spPr>
      </p:pic>
      <p:sp>
        <p:nvSpPr>
          <p:cNvPr id="6" name="Freeform 5"/>
          <p:cNvSpPr>
            <a:spLocks noChangeAspect="1"/>
          </p:cNvSpPr>
          <p:nvPr userDrawn="1"/>
        </p:nvSpPr>
        <p:spPr bwMode="gray">
          <a:xfrm>
            <a:off x="0"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28"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hank You (image)">
    <p:spTree>
      <p:nvGrpSpPr>
        <p:cNvPr id="1" name=""/>
        <p:cNvGrpSpPr/>
        <p:nvPr/>
      </p:nvGrpSpPr>
      <p:grpSpPr>
        <a:xfrm>
          <a:off x="0" y="0"/>
          <a:ext cx="0" cy="0"/>
          <a:chOff x="0" y="0"/>
          <a:chExt cx="0" cy="0"/>
        </a:xfrm>
      </p:grpSpPr>
      <p:pic>
        <p:nvPicPr>
          <p:cNvPr id="6" name="Picture 2" descr="\\Czprgfsr02\Depart11\Marketing\Private\Seminars-Events-Workshops\Templates\Vymena-obrazku-prezentace\Picture11.jpg"/>
          <p:cNvPicPr>
            <a:picLocks noChangeAspect="1" noChangeArrowheads="1"/>
          </p:cNvPicPr>
          <p:nvPr userDrawn="1"/>
        </p:nvPicPr>
        <p:blipFill>
          <a:blip r:embed="rId2" cstate="print"/>
          <a:srcRect t="394" b="1056"/>
          <a:stretch>
            <a:fillRect/>
          </a:stretch>
        </p:blipFill>
        <p:spPr bwMode="auto">
          <a:xfrm>
            <a:off x="0" y="0"/>
            <a:ext cx="9180512" cy="6858000"/>
          </a:xfrm>
          <a:prstGeom prst="rect">
            <a:avLst/>
          </a:prstGeom>
          <a:noFill/>
        </p:spPr>
      </p:pic>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bwMode="gray">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0"/>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8"/>
            <a:ext cx="3528392" cy="2376487"/>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grpSp>
        <p:nvGrpSpPr>
          <p:cNvPr id="7" name="Group 19"/>
          <p:cNvGrpSpPr>
            <a:grpSpLocks/>
          </p:cNvGrpSpPr>
          <p:nvPr userDrawn="1"/>
        </p:nvGrpSpPr>
        <p:grpSpPr bwMode="gray">
          <a:xfrm>
            <a:off x="128464" y="0"/>
            <a:ext cx="2735263" cy="1530350"/>
            <a:chOff x="68" y="0"/>
            <a:chExt cx="1723" cy="964"/>
          </a:xfrm>
        </p:grpSpPr>
        <p:sp>
          <p:nvSpPr>
            <p:cNvPr id="8"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9"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0"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16" name="Text Placeholder 16"/>
          <p:cNvSpPr>
            <a:spLocks noGrp="1"/>
          </p:cNvSpPr>
          <p:nvPr>
            <p:ph type="body" sz="quarter" idx="10"/>
          </p:nvPr>
        </p:nvSpPr>
        <p:spPr bwMode="gray">
          <a:xfrm>
            <a:off x="827088" y="4005064"/>
            <a:ext cx="2520776" cy="1079500"/>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20" name="Group 19"/>
          <p:cNvGrpSpPr>
            <a:grpSpLocks/>
          </p:cNvGrpSpPr>
          <p:nvPr userDrawn="1"/>
        </p:nvGrpSpPr>
        <p:grpSpPr bwMode="gray">
          <a:xfrm>
            <a:off x="683568" y="548680"/>
            <a:ext cx="1930547" cy="1080120"/>
            <a:chOff x="68" y="0"/>
            <a:chExt cx="1723" cy="964"/>
          </a:xfrm>
          <a:solidFill>
            <a:schemeClr val="accent6"/>
          </a:solidFill>
        </p:grpSpPr>
        <p:sp>
          <p:nvSpPr>
            <p:cNvPr id="2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2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10"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grpSp>
        <p:nvGrpSpPr>
          <p:cNvPr id="11" name="Group 19"/>
          <p:cNvGrpSpPr>
            <a:grpSpLocks/>
          </p:cNvGrpSpPr>
          <p:nvPr userDrawn="1"/>
        </p:nvGrpSpPr>
        <p:grpSpPr bwMode="gray">
          <a:xfrm>
            <a:off x="128464" y="0"/>
            <a:ext cx="2735263" cy="1530350"/>
            <a:chOff x="68" y="0"/>
            <a:chExt cx="1723" cy="964"/>
          </a:xfrm>
        </p:grpSpPr>
        <p:sp>
          <p:nvSpPr>
            <p:cNvPr id="16"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7"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dirty="0" smtClean="0"/>
              <a:t>Click to edit Master title style</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79388" y="1125538"/>
            <a:ext cx="4248150" cy="2374900"/>
          </a:xfrm>
        </p:spPr>
        <p:txBody>
          <a:bodyPr/>
          <a:lstStyle>
            <a:lvl5pPr>
              <a:defRPr/>
            </a:lvl5pPr>
            <a:lvl6pPr>
              <a:defRPr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GB" dirty="0"/>
          </a:p>
        </p:txBody>
      </p:sp>
      <p:sp>
        <p:nvSpPr>
          <p:cNvPr id="12" name="Text Placeholder 11"/>
          <p:cNvSpPr>
            <a:spLocks noGrp="1"/>
          </p:cNvSpPr>
          <p:nvPr>
            <p:ph type="body" sz="quarter" idx="11"/>
          </p:nvPr>
        </p:nvSpPr>
        <p:spPr bwMode="gray">
          <a:xfrm>
            <a:off x="4643438" y="1125538"/>
            <a:ext cx="4249737"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79388" y="3716338"/>
            <a:ext cx="4248150"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4643438" y="3716338"/>
            <a:ext cx="4249737"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Ninth level</a:t>
            </a:r>
            <a:endParaRPr lang="en-GB" dirty="0" smtClean="0"/>
          </a:p>
        </p:txBody>
      </p:sp>
      <p:grpSp>
        <p:nvGrpSpPr>
          <p:cNvPr id="18"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48"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0" y="0"/>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381332"/>
            <a:ext cx="8712968" cy="0"/>
          </a:xfrm>
          <a:prstGeom prst="line">
            <a:avLst/>
          </a:prstGeom>
          <a:noFill/>
          <a:ln w="3175">
            <a:solidFill>
              <a:schemeClr val="tx1"/>
            </a:solidFill>
            <a:round/>
            <a:headEnd/>
            <a:tailEnd/>
          </a:ln>
        </p:spPr>
        <p:txBody>
          <a:bodyPr/>
          <a:lstStyle/>
          <a:p>
            <a:endParaRPr lang="en-GB" dirty="0"/>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900" kern="1200" noProof="0" smtClean="0">
                <a:solidFill>
                  <a:srgbClr val="00338D"/>
                </a:solidFill>
                <a:latin typeface="Arial"/>
                <a:ea typeface="+mn-ea"/>
                <a:cs typeface="Arial" charset="0"/>
              </a:rPr>
              <a:pPr algn="r" rtl="0" fontAlgn="base">
                <a:spcBef>
                  <a:spcPct val="40000"/>
                </a:spcBef>
                <a:spcAft>
                  <a:spcPct val="0"/>
                </a:spcAft>
              </a:pPr>
              <a:t>‹#›</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GB" dirty="0" smtClean="0"/>
              <a:t>Click to edit Master title style</a:t>
            </a:r>
            <a:endParaRPr lang="en-GB" dirty="0"/>
          </a:p>
        </p:txBody>
      </p:sp>
      <p:sp>
        <p:nvSpPr>
          <p:cNvPr id="35" name="Text Box 8"/>
          <p:cNvSpPr txBox="1">
            <a:spLocks noChangeArrowheads="1"/>
          </p:cNvSpPr>
          <p:nvPr userDrawn="1">
            <p:custDataLst>
              <p:tags r:id="rId28"/>
            </p:custDataLst>
          </p:nvPr>
        </p:nvSpPr>
        <p:spPr bwMode="gray">
          <a:xfrm>
            <a:off x="179512" y="6381328"/>
            <a:ext cx="5832648" cy="288147"/>
          </a:xfrm>
          <a:prstGeom prst="rect">
            <a:avLst/>
          </a:prstGeom>
          <a:noFill/>
          <a:ln w="9525">
            <a:noFill/>
            <a:miter lim="800000"/>
            <a:headEnd/>
            <a:tailEnd/>
          </a:ln>
          <a:effectLst/>
        </p:spPr>
        <p:txBody>
          <a:bodyPr wrap="square" lIns="0" tIns="72000" rIns="0" bIns="0">
            <a:spAutoFit/>
          </a:bodyPr>
          <a:lstStyle/>
          <a:p>
            <a:pPr algn="l">
              <a:spcBef>
                <a:spcPct val="40000"/>
              </a:spcBef>
            </a:pPr>
            <a:r>
              <a:rPr lang="en-US" sz="700" smtClean="0">
                <a:solidFill>
                  <a:srgbClr val="00338D"/>
                </a:solidFill>
                <a:latin typeface="Arial"/>
              </a:rPr>
              <a:t>© 2012 KPMG Česká republika, s.r.o., a Czech limited liability company and a member firm of the KPMG network of independent member firms affiliated with KPMG International Cooperative (“KPMG International“), a Swiss entity. All rights reserved. Printed in the Czech Republic.</a:t>
            </a:r>
            <a:endParaRPr lang="en-GB" sz="700" dirty="0">
              <a:solidFill>
                <a:srgbClr val="00338D"/>
              </a:solidFill>
              <a:latin typeface="Arial"/>
            </a:endParaRPr>
          </a:p>
        </p:txBody>
      </p:sp>
    </p:spTree>
  </p:cSld>
  <p:clrMap bg1="lt1" tx1="dk1" bg2="lt2" tx2="dk2" accent1="accent1" accent2="accent2" accent3="accent3" accent4="accent4" accent5="accent5" accent6="accent6" hlink="hlink" folHlink="folHlink"/>
  <p:sldLayoutIdLst>
    <p:sldLayoutId id="2147483769" r:id="rId1"/>
    <p:sldLayoutId id="2147483787" r:id="rId2"/>
    <p:sldLayoutId id="2147483788" r:id="rId3"/>
    <p:sldLayoutId id="2147483786" r:id="rId4"/>
    <p:sldLayoutId id="2147483799" r:id="rId5"/>
    <p:sldLayoutId id="2147483777" r:id="rId6"/>
    <p:sldLayoutId id="2147483775" r:id="rId7"/>
    <p:sldLayoutId id="2147483776" r:id="rId8"/>
    <p:sldLayoutId id="2147483789" r:id="rId9"/>
    <p:sldLayoutId id="2147483790" r:id="rId10"/>
    <p:sldLayoutId id="2147483791" r:id="rId11"/>
    <p:sldLayoutId id="2147483785" r:id="rId12"/>
    <p:sldLayoutId id="2147483792" r:id="rId13"/>
    <p:sldLayoutId id="2147483778" r:id="rId14"/>
    <p:sldLayoutId id="2147483793" r:id="rId15"/>
    <p:sldLayoutId id="2147483794" r:id="rId16"/>
    <p:sldLayoutId id="2147483795" r:id="rId17"/>
    <p:sldLayoutId id="2147483798" r:id="rId18"/>
    <p:sldLayoutId id="2147483796" r:id="rId19"/>
    <p:sldLayoutId id="2147483797" r:id="rId20"/>
    <p:sldLayoutId id="2147483800" r:id="rId21"/>
    <p:sldLayoutId id="2147483780" r:id="rId22"/>
    <p:sldLayoutId id="2147483781" r:id="rId23"/>
    <p:sldLayoutId id="2147483782" r:id="rId24"/>
    <p:sldLayoutId id="2147483783" r:id="rId25"/>
    <p:sldLayoutId id="2147483784" r:id="rId26"/>
  </p:sldLayoutIdLst>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Platné hospodářské důvody fúze</a:t>
            </a:r>
            <a:br>
              <a:rPr lang="cs-CZ" dirty="0" smtClean="0"/>
            </a:br>
            <a:r>
              <a:rPr lang="cs-CZ" dirty="0" smtClean="0"/>
              <a:t>- Foggia</a:t>
            </a:r>
            <a:br>
              <a:rPr lang="cs-CZ" dirty="0" smtClean="0"/>
            </a:br>
            <a:r>
              <a:rPr lang="cs-CZ" dirty="0" smtClean="0"/>
              <a:t>C - 126/10</a:t>
            </a:r>
            <a:endParaRPr lang="en-US" dirty="0"/>
          </a:p>
        </p:txBody>
      </p:sp>
      <p:sp>
        <p:nvSpPr>
          <p:cNvPr id="3" name="Text Placeholder 2"/>
          <p:cNvSpPr>
            <a:spLocks noGrp="1"/>
          </p:cNvSpPr>
          <p:nvPr>
            <p:ph type="body" sz="quarter" idx="10"/>
          </p:nvPr>
        </p:nvSpPr>
        <p:spPr/>
        <p:txBody>
          <a:bodyPr/>
          <a:lstStyle/>
          <a:p>
            <a:r>
              <a:rPr lang="cs-CZ" dirty="0" smtClean="0"/>
              <a:t>IFA</a:t>
            </a:r>
            <a:endParaRPr lang="cs-CZ" dirty="0" smtClean="0"/>
          </a:p>
          <a:p>
            <a:endParaRPr lang="cs-CZ" dirty="0" smtClean="0"/>
          </a:p>
          <a:p>
            <a:r>
              <a:rPr lang="cs-CZ" dirty="0" smtClean="0"/>
              <a:t>Eva </a:t>
            </a:r>
            <a:r>
              <a:rPr lang="cs-CZ" dirty="0" err="1" smtClean="0"/>
              <a:t>Doložílková</a:t>
            </a:r>
            <a:endParaRPr lang="cs-CZ" dirty="0" smtClean="0"/>
          </a:p>
          <a:p>
            <a:r>
              <a:rPr lang="cs-CZ" dirty="0" smtClean="0"/>
              <a:t>21. </a:t>
            </a:r>
            <a:r>
              <a:rPr lang="cs-CZ" dirty="0" smtClean="0"/>
              <a:t>února </a:t>
            </a:r>
            <a:r>
              <a:rPr lang="cs-CZ" dirty="0" smtClean="0"/>
              <a:t>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SDEU: Aspekty, které je třeba brát v úvahu</a:t>
            </a:r>
            <a:endParaRPr lang="en-US" dirty="0"/>
          </a:p>
        </p:txBody>
      </p:sp>
      <p:sp>
        <p:nvSpPr>
          <p:cNvPr id="3" name="Text Placeholder 2"/>
          <p:cNvSpPr>
            <a:spLocks noGrp="1"/>
          </p:cNvSpPr>
          <p:nvPr>
            <p:ph type="body" sz="quarter" idx="10"/>
          </p:nvPr>
        </p:nvSpPr>
        <p:spPr/>
        <p:txBody>
          <a:bodyPr>
            <a:normAutofit fontScale="92500" lnSpcReduction="20000"/>
          </a:bodyPr>
          <a:lstStyle/>
          <a:p>
            <a:pPr>
              <a:lnSpc>
                <a:spcPct val="120000"/>
              </a:lnSpc>
              <a:spcAft>
                <a:spcPts val="600"/>
              </a:spcAft>
              <a:buFont typeface="Wingdings" pitchFamily="2" charset="2"/>
              <a:buChar char="Ø"/>
            </a:pPr>
            <a:r>
              <a:rPr lang="cs-CZ" sz="2200" dirty="0" smtClean="0"/>
              <a:t> Musí být zohledněny informace jako jsou ty uvedené předkládajícím soudem (</a:t>
            </a:r>
            <a:r>
              <a:rPr lang="cs-CZ" sz="2200" dirty="0"/>
              <a:t>přejímaná společnost </a:t>
            </a:r>
            <a:r>
              <a:rPr lang="cs-CZ" sz="2200" dirty="0" smtClean="0"/>
              <a:t>k datu fúze již nevykovávala žádnou vlastní správní činnost, již nevlastnila žádný finanční podíl)</a:t>
            </a:r>
          </a:p>
          <a:p>
            <a:pPr>
              <a:lnSpc>
                <a:spcPct val="110000"/>
              </a:lnSpc>
              <a:buFont typeface="Wingdings" pitchFamily="2" charset="2"/>
              <a:buChar char="Ø"/>
            </a:pPr>
            <a:r>
              <a:rPr lang="cs-CZ" sz="2200" dirty="0" smtClean="0"/>
              <a:t> Žádná z těchto informací však není sama o sobě rozhodující </a:t>
            </a:r>
          </a:p>
          <a:p>
            <a:pPr lvl="3">
              <a:lnSpc>
                <a:spcPct val="110000"/>
              </a:lnSpc>
              <a:buFont typeface="Wingdings" pitchFamily="2" charset="2"/>
              <a:buChar char="Ø"/>
            </a:pPr>
            <a:r>
              <a:rPr lang="cs-CZ" sz="2000" dirty="0" smtClean="0"/>
              <a:t> Fúze společnosti, která nevykonává žádnou činnost a která nepřevádí na přejímající společnosti žádná vlastní aktiva, může být ve vztahu k této přejímající společnosti považovaná za operaci provedenou z platných hospodářských důvodů</a:t>
            </a:r>
          </a:p>
          <a:p>
            <a:pPr lvl="3">
              <a:lnSpc>
                <a:spcPct val="120000"/>
              </a:lnSpc>
              <a:spcAft>
                <a:spcPts val="600"/>
              </a:spcAft>
              <a:buFont typeface="Wingdings" pitchFamily="2" charset="2"/>
              <a:buChar char="Ø"/>
            </a:pPr>
            <a:r>
              <a:rPr lang="cs-CZ" sz="2000" dirty="0" smtClean="0"/>
              <a:t> Nelze ani vyloučit, že fúze společnosti, která má takové ztráty, může sledovat platné hospodářské důvody</a:t>
            </a:r>
          </a:p>
          <a:p>
            <a:pPr>
              <a:lnSpc>
                <a:spcPct val="110000"/>
              </a:lnSpc>
              <a:buFont typeface="Wingdings" pitchFamily="2" charset="2"/>
              <a:buChar char="Ø"/>
            </a:pPr>
            <a:r>
              <a:rPr lang="cs-CZ" sz="2200" dirty="0" smtClean="0"/>
              <a:t> Nicméně okolnost, že tyto daňové ztráty jsou velmi vysoké a že jejich původ není jednoznačně určen, může naznačovat daňový únik či vyhnutí se daňovým povinnostem, jelikož fúze formou převzetí společnosti bez převedení aktiv sleduje pouze získání čistě daňového zvýhodnění</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SDEU: K významu snížení administrativních nákladů</a:t>
            </a:r>
            <a:endParaRPr lang="en-US" dirty="0"/>
          </a:p>
        </p:txBody>
      </p:sp>
      <p:sp>
        <p:nvSpPr>
          <p:cNvPr id="3" name="Text Placeholder 2"/>
          <p:cNvSpPr>
            <a:spLocks noGrp="1"/>
          </p:cNvSpPr>
          <p:nvPr>
            <p:ph type="body" sz="quarter" idx="10"/>
          </p:nvPr>
        </p:nvSpPr>
        <p:spPr>
          <a:xfrm>
            <a:off x="179512" y="1124744"/>
            <a:ext cx="8712968" cy="4968552"/>
          </a:xfrm>
        </p:spPr>
        <p:txBody>
          <a:bodyPr>
            <a:normAutofit/>
          </a:bodyPr>
          <a:lstStyle/>
          <a:p>
            <a:pPr>
              <a:buFont typeface="Wingdings" pitchFamily="2" charset="2"/>
              <a:buChar char="Ø"/>
            </a:pPr>
            <a:r>
              <a:rPr lang="cs-CZ" sz="2000" dirty="0" smtClean="0"/>
              <a:t> Snížení administrativních nákladů a nákladů na řízení při zániku přejímané společnosti je vlastní každé fúzi provedené formou převzetí, jelikož tato fúze má nutně za následek zjednodušení struktury společnosti  </a:t>
            </a:r>
          </a:p>
          <a:p>
            <a:pPr>
              <a:spcAft>
                <a:spcPts val="600"/>
              </a:spcAft>
              <a:buFont typeface="Wingdings" pitchFamily="2" charset="2"/>
              <a:buChar char="Ø"/>
            </a:pPr>
            <a:r>
              <a:rPr lang="cs-CZ" sz="2000" dirty="0" smtClean="0"/>
              <a:t>Kdyby se však systematicky připouštělo, že úspora strukturálních nákladů vyplývající ze snížení administrativních nákladů a nákladů na řízení představuje platný hospodářský důvod, aniž se zohlední jiné cíle zamýšlené operace, a konkrétně daňová zvýhodnění, bylo by pravidlo </a:t>
            </a:r>
            <a:r>
              <a:rPr lang="cs-CZ" sz="2000" dirty="0"/>
              <a:t>uvedené v čl. 11/1/a směrnice 90/434 zbaveno svého účelu</a:t>
            </a:r>
          </a:p>
          <a:p>
            <a:pPr>
              <a:spcAft>
                <a:spcPts val="600"/>
              </a:spcAft>
              <a:buFont typeface="Wingdings" pitchFamily="2" charset="2"/>
              <a:buChar char="Ø"/>
            </a:pPr>
            <a:r>
              <a:rPr lang="cs-CZ" sz="2000" dirty="0" smtClean="0"/>
              <a:t>Čl. 11/1/a směrnice 90/434 vyjadřuje obecnou zásadu unijního práva, podle níž je zakázáno zneužití práva - tedy operace, které nejsou uskutečněny v rámci běžných obchodních transakcí, avšak pouze za účelem obejití pravidel stanovených uvedeným právem</a:t>
            </a:r>
            <a:endParaRPr lang="cs-CZ"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Odpověď SDEU</a:t>
            </a:r>
            <a:endParaRPr lang="en-US" dirty="0"/>
          </a:p>
        </p:txBody>
      </p:sp>
      <p:sp>
        <p:nvSpPr>
          <p:cNvPr id="3" name="Text Placeholder 2"/>
          <p:cNvSpPr>
            <a:spLocks noGrp="1"/>
          </p:cNvSpPr>
          <p:nvPr>
            <p:ph type="body" sz="quarter" idx="10"/>
          </p:nvPr>
        </p:nvSpPr>
        <p:spPr/>
        <p:txBody>
          <a:bodyPr/>
          <a:lstStyle/>
          <a:p>
            <a:r>
              <a:rPr lang="cs-CZ" sz="2000" dirty="0" smtClean="0"/>
              <a:t>Článek 11/1/a) směrnice 90/434 musí být vykládán v tom smyslu, že v případě fúze mezi dvěma společnostmi téže skupiny může vést skutečnost, že ke dni fúze přejímaná společnost nevykonává žádnou činnost, nevlastní žádný finanční podíl a že převádí na přejímající společnost pouze ztráty, jež jsou vysoké a jejichž původ není blíže určen, třebaže má tato operace kladný dopad ve formě úspory strukturálních nákladů této skupiny, k předpokladu, že tato operace není prováděna z „platných hospodářských důvodů“ ve smyslu tohoto ustanovení. </a:t>
            </a:r>
          </a:p>
          <a:p>
            <a:r>
              <a:rPr lang="cs-CZ" sz="2000" dirty="0" smtClean="0"/>
              <a:t>Je na předkládajícím soudu, aby s přihlédnutím ke všem okolnostem charakterizujícím spor, v němž má rozhodnout, ověřil, zda tento spor obsahuje prvky, jež mohou vést k předpokladu, že se jedná o daňový únik či vyhnutí se daňovým povinnostem ve smyslu uvedeného ustanovení.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 23d Zákona o daních z příjmů</a:t>
            </a:r>
            <a:endParaRPr lang="en-US" dirty="0"/>
          </a:p>
        </p:txBody>
      </p:sp>
      <p:sp>
        <p:nvSpPr>
          <p:cNvPr id="3" name="Text Placeholder 2"/>
          <p:cNvSpPr>
            <a:spLocks noGrp="1"/>
          </p:cNvSpPr>
          <p:nvPr>
            <p:ph type="body" sz="quarter" idx="10"/>
          </p:nvPr>
        </p:nvSpPr>
        <p:spPr/>
        <p:txBody>
          <a:bodyPr>
            <a:normAutofit/>
          </a:bodyPr>
          <a:lstStyle/>
          <a:p>
            <a:pPr marL="342900" indent="-342900">
              <a:buFont typeface="+mj-lt"/>
              <a:buAutoNum type="arabicParenR" startAt="2"/>
            </a:pPr>
            <a:r>
              <a:rPr lang="cs-CZ" sz="1700" dirty="0" smtClean="0">
                <a:solidFill>
                  <a:schemeClr val="accent4"/>
                </a:solidFill>
              </a:rPr>
              <a:t>Ustanovení  upravující daňovou neutralitu přeměny nelze použít, pokud hlavním důvodem nebo jedním z hlavních důvodů převodu podniku nebo jeho samostatné části, výměny podílů, fúze společností nebo rozdělení společnosti je snížení nebo vyhnutí se daňové povinnosti, zejména je-li zjevné, že pro převod podniku nebo jeho samostatné části, výměnu podílů, fúzi společností nebo rozdělení společnosti neexistují řádné ekonomické důvody jako restrukturalizace nebo zvyšování efektivity činnosti společností, které se převodu podniku nebo jeho samostatné části, výměny podílů, fúze společností nebo rozdělení společnosti účastní. </a:t>
            </a:r>
          </a:p>
          <a:p>
            <a:pPr marL="342900" indent="-342900">
              <a:buFont typeface="+mj-lt"/>
              <a:buAutoNum type="arabicParenR" startAt="3"/>
            </a:pPr>
            <a:r>
              <a:rPr lang="cs-CZ" sz="1700" dirty="0" smtClean="0">
                <a:solidFill>
                  <a:schemeClr val="accent4"/>
                </a:solidFill>
              </a:rPr>
              <a:t>Je-li při převodu podniku nebo jeho samostatné části přijímající společností nebo při fúzi společností nebo rozdělení společnosti zanikající společností nebo rozdělovanou společností, nástupnickou existující společností, nástupnickou založenou společností, nástupnickou společností, která je jediným společníkem, nebo nástupnickou společností při rozdělení společnost, která po dobu delší než 12 měsíců předcházejících převodu podniku nebo jeho samostatné části nebo rozhodnému dni fúze nebo rozdělení ve skutečnosti nevykonávala činnost, má se za to, že neexistují řádné ekonomické důvody pro operaci, neprokáže-li některý z dotčených poplatníků opak.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Děkuji za </a:t>
            </a:r>
            <a:r>
              <a:rPr lang="cs-CZ" dirty="0" smtClean="0"/>
              <a:t>pozornost</a:t>
            </a:r>
            <a:endParaRPr lang="en-US" dirty="0"/>
          </a:p>
        </p:txBody>
      </p:sp>
      <p:sp>
        <p:nvSpPr>
          <p:cNvPr id="3" name="Text Placeholder 2"/>
          <p:cNvSpPr>
            <a:spLocks noGrp="1"/>
          </p:cNvSpPr>
          <p:nvPr>
            <p:ph type="body" sz="quarter" idx="10"/>
          </p:nvPr>
        </p:nvSpPr>
        <p:spPr>
          <a:xfrm>
            <a:off x="323850" y="2132856"/>
            <a:ext cx="3384550" cy="1944216"/>
          </a:xfrm>
        </p:spPr>
        <p:txBody>
          <a:bodyPr>
            <a:normAutofit lnSpcReduction="10000"/>
          </a:bodyPr>
          <a:lstStyle/>
          <a:p>
            <a:endParaRPr lang="cs-CZ" sz="1400" dirty="0" smtClean="0"/>
          </a:p>
          <a:p>
            <a:r>
              <a:rPr lang="cs-CZ" sz="1400" dirty="0" smtClean="0"/>
              <a:t>Eva </a:t>
            </a:r>
            <a:r>
              <a:rPr lang="cs-CZ" sz="1400" dirty="0" err="1" smtClean="0"/>
              <a:t>Doložílková</a:t>
            </a:r>
            <a:endParaRPr lang="cs-CZ" sz="1400" dirty="0" smtClean="0"/>
          </a:p>
          <a:p>
            <a:r>
              <a:rPr lang="en-US" sz="1400" dirty="0"/>
              <a:t>KPMG </a:t>
            </a:r>
            <a:r>
              <a:rPr lang="en-US" sz="1400" dirty="0" err="1"/>
              <a:t>Česká</a:t>
            </a:r>
            <a:r>
              <a:rPr lang="en-US" sz="1400" dirty="0"/>
              <a:t> </a:t>
            </a:r>
            <a:r>
              <a:rPr lang="en-US" sz="1400" dirty="0" err="1"/>
              <a:t>republika</a:t>
            </a:r>
            <a:r>
              <a:rPr lang="en-US" sz="1400" dirty="0"/>
              <a:t>, s.r.o.</a:t>
            </a:r>
            <a:br>
              <a:rPr lang="en-US" sz="1400" dirty="0"/>
            </a:br>
            <a:r>
              <a:rPr lang="en-US" sz="1400" dirty="0" err="1"/>
              <a:t>Pobřežní</a:t>
            </a:r>
            <a:r>
              <a:rPr lang="en-US" sz="1400" dirty="0"/>
              <a:t> 1a</a:t>
            </a:r>
            <a:br>
              <a:rPr lang="en-US" sz="1400" dirty="0"/>
            </a:br>
            <a:r>
              <a:rPr lang="en-US" sz="1400" dirty="0"/>
              <a:t>186 00 </a:t>
            </a:r>
            <a:r>
              <a:rPr lang="en-US" sz="1400" dirty="0" err="1"/>
              <a:t>Praha</a:t>
            </a:r>
            <a:r>
              <a:rPr lang="en-US" sz="1400" dirty="0"/>
              <a:t> 8</a:t>
            </a:r>
            <a:endParaRPr lang="cs-CZ" sz="1400" dirty="0"/>
          </a:p>
          <a:p>
            <a:pPr>
              <a:spcBef>
                <a:spcPts val="0"/>
              </a:spcBef>
            </a:pPr>
            <a:r>
              <a:rPr lang="en-US" sz="1400" dirty="0"/>
              <a:t/>
            </a:r>
            <a:br>
              <a:rPr lang="en-US" sz="1400" dirty="0"/>
            </a:br>
            <a:r>
              <a:rPr lang="en-US" sz="1400" dirty="0"/>
              <a:t/>
            </a:r>
            <a:br>
              <a:rPr lang="en-US" sz="1400" dirty="0"/>
            </a:br>
            <a:r>
              <a:rPr lang="en-US" sz="1400" dirty="0" smtClean="0"/>
              <a:t>e</a:t>
            </a:r>
            <a:r>
              <a:rPr lang="cs-CZ" sz="1400" dirty="0" smtClean="0"/>
              <a:t>dolozilkova</a:t>
            </a:r>
            <a:r>
              <a:rPr lang="en-US" sz="1400" dirty="0" smtClean="0"/>
              <a:t>@</a:t>
            </a:r>
            <a:r>
              <a:rPr lang="en-US" sz="1400" dirty="0" err="1" smtClean="0"/>
              <a:t>kpmg.cz</a:t>
            </a:r>
            <a:r>
              <a:rPr lang="en-US" sz="1400" b="1" dirty="0" smtClean="0"/>
              <a:t> </a:t>
            </a:r>
            <a:endParaRPr lang="en-US" sz="1400"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9388" y="3716338"/>
            <a:ext cx="3672532" cy="2376487"/>
          </a:xfrm>
        </p:spPr>
        <p:txBody>
          <a:bodyPr anchor="b">
            <a:normAutofit lnSpcReduction="10000"/>
          </a:bodyPr>
          <a:lstStyle/>
          <a:p>
            <a:r>
              <a:rPr lang="en-US"/>
              <a:t>© </a:t>
            </a:r>
            <a:r>
              <a:rPr lang="en-US" smtClean="0"/>
              <a:t>2012 </a:t>
            </a:r>
            <a:r>
              <a:rPr lang="en-US" dirty="0"/>
              <a:t>KPMG </a:t>
            </a:r>
            <a:r>
              <a:rPr lang="en-US" dirty="0" err="1"/>
              <a:t>Česká</a:t>
            </a:r>
            <a:r>
              <a:rPr lang="en-US" dirty="0"/>
              <a:t> </a:t>
            </a:r>
            <a:r>
              <a:rPr lang="en-US" dirty="0" err="1"/>
              <a:t>republika</a:t>
            </a:r>
            <a:r>
              <a:rPr lang="en-US" dirty="0"/>
              <a:t>, </a:t>
            </a:r>
            <a:r>
              <a:rPr lang="en-US" dirty="0" err="1"/>
              <a:t>s.r.o</a:t>
            </a:r>
            <a:r>
              <a:rPr lang="en-US" dirty="0"/>
              <a:t>., a Czech limited liability company and a member firm of the KPMG network of independent member firms affiliated with KPMG International Cooperative (“KPMG International“), a Swiss entity. All rights reserved.</a:t>
            </a:r>
            <a:r>
              <a:rPr lang="cs-CZ" dirty="0"/>
              <a:t> </a:t>
            </a:r>
            <a:r>
              <a:rPr lang="en-US" dirty="0" smtClean="0"/>
              <a:t>Printed in the Czech Republic.</a:t>
            </a:r>
          </a:p>
          <a:p>
            <a:r>
              <a:rPr lang="en-GB" dirty="0">
                <a:latin typeface="Arial"/>
              </a:rPr>
              <a:t/>
            </a:r>
            <a:br>
              <a:rPr lang="en-GB" dirty="0">
                <a:latin typeface="Arial"/>
              </a:rPr>
            </a:br>
            <a:endParaRPr lang="en-GB" dirty="0" smtClean="0">
              <a:latin typeface="Arial"/>
            </a:endParaRPr>
          </a:p>
          <a:p>
            <a:r>
              <a:rPr lang="en-GB" dirty="0" smtClean="0">
                <a:latin typeface="Arial"/>
              </a:rPr>
              <a:t>The </a:t>
            </a:r>
            <a:r>
              <a:rPr lang="en-GB" dirty="0">
                <a:latin typeface="Arial"/>
              </a:rPr>
              <a:t>KPMG name, logo and ‘cutting through complexity’ are registered trademarks or trademarks of KPMG International Cooperative (KPMG International</a:t>
            </a:r>
            <a:r>
              <a:rPr lang="en-GB" dirty="0" smtClean="0">
                <a:latin typeface="Arial"/>
              </a:rPr>
              <a:t>).</a:t>
            </a:r>
            <a:endParaRPr lang="en-GB"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Agenda</a:t>
            </a:r>
            <a:endParaRPr lang="en-GB" dirty="0"/>
          </a:p>
        </p:txBody>
      </p:sp>
      <p:sp>
        <p:nvSpPr>
          <p:cNvPr id="6" name="Text Placeholder 5"/>
          <p:cNvSpPr>
            <a:spLocks noGrp="1"/>
          </p:cNvSpPr>
          <p:nvPr>
            <p:ph type="body" sz="quarter" idx="10"/>
          </p:nvPr>
        </p:nvSpPr>
        <p:spPr/>
        <p:txBody>
          <a:bodyPr/>
          <a:lstStyle/>
          <a:p>
            <a:r>
              <a:rPr lang="cs-CZ" dirty="0" smtClean="0"/>
              <a:t>Směrnice </a:t>
            </a:r>
            <a:r>
              <a:rPr lang="en-US" dirty="0"/>
              <a:t>90/434/EHS</a:t>
            </a:r>
            <a:endParaRPr lang="en-GB" dirty="0"/>
          </a:p>
          <a:p>
            <a:r>
              <a:rPr lang="cs-CZ" dirty="0"/>
              <a:t>Portugalské národní </a:t>
            </a:r>
            <a:r>
              <a:rPr lang="cs-CZ" dirty="0" smtClean="0"/>
              <a:t>právo</a:t>
            </a:r>
            <a:endParaRPr lang="en-GB" dirty="0"/>
          </a:p>
          <a:p>
            <a:r>
              <a:rPr lang="cs-CZ" dirty="0" smtClean="0"/>
              <a:t>Situace</a:t>
            </a:r>
          </a:p>
          <a:p>
            <a:r>
              <a:rPr lang="cs-CZ" dirty="0" smtClean="0"/>
              <a:t>Předběžná otázka</a:t>
            </a:r>
          </a:p>
          <a:p>
            <a:r>
              <a:rPr lang="cs-CZ" dirty="0" smtClean="0"/>
              <a:t>Námitky portugalské vlády</a:t>
            </a:r>
          </a:p>
          <a:p>
            <a:r>
              <a:rPr lang="cs-CZ" dirty="0"/>
              <a:t>SDEU:výklad čl. 11/1/a směrnice </a:t>
            </a:r>
            <a:r>
              <a:rPr lang="cs-CZ" dirty="0" smtClean="0"/>
              <a:t>90/343</a:t>
            </a:r>
          </a:p>
          <a:p>
            <a:r>
              <a:rPr lang="cs-CZ" dirty="0"/>
              <a:t>SDEU: Aspekty, které je třeba brát v </a:t>
            </a:r>
            <a:r>
              <a:rPr lang="cs-CZ" dirty="0" smtClean="0"/>
              <a:t>úvahu</a:t>
            </a:r>
          </a:p>
          <a:p>
            <a:r>
              <a:rPr lang="cs-CZ" dirty="0"/>
              <a:t>SDEU: K významu snížení administrativních </a:t>
            </a:r>
            <a:r>
              <a:rPr lang="cs-CZ" dirty="0" smtClean="0"/>
              <a:t>nákladů</a:t>
            </a:r>
          </a:p>
          <a:p>
            <a:r>
              <a:rPr lang="cs-CZ" dirty="0" smtClean="0"/>
              <a:t>Odpověď SDEU</a:t>
            </a:r>
          </a:p>
          <a:p>
            <a:r>
              <a:rPr lang="cs-CZ" dirty="0"/>
              <a:t>§ 23d Zákona o daních z příjmů</a:t>
            </a:r>
            <a:endParaRPr lang="cs-CZ" dirty="0" smtClean="0"/>
          </a:p>
          <a:p>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Směrnice </a:t>
            </a:r>
            <a:r>
              <a:rPr lang="en-US" dirty="0"/>
              <a:t>90/434/EHS</a:t>
            </a:r>
            <a:endParaRPr lang="en-GB" dirty="0"/>
          </a:p>
        </p:txBody>
      </p:sp>
      <p:sp>
        <p:nvSpPr>
          <p:cNvPr id="5" name="Text Placeholder 4"/>
          <p:cNvSpPr>
            <a:spLocks noGrp="1"/>
          </p:cNvSpPr>
          <p:nvPr>
            <p:ph type="body" sz="quarter" idx="10"/>
          </p:nvPr>
        </p:nvSpPr>
        <p:spPr/>
        <p:txBody>
          <a:bodyPr/>
          <a:lstStyle/>
          <a:p>
            <a:r>
              <a:rPr lang="cs-CZ" sz="2000" dirty="0" smtClean="0"/>
              <a:t>Článek 6 </a:t>
            </a:r>
          </a:p>
          <a:p>
            <a:r>
              <a:rPr lang="cs-CZ" sz="2000" dirty="0" smtClean="0"/>
              <a:t>Přenos daňových ztrát na nástupnickou společnost</a:t>
            </a:r>
            <a:endParaRPr lang="cs-CZ" sz="2000" dirty="0"/>
          </a:p>
          <a:p>
            <a:r>
              <a:rPr lang="cs-CZ" sz="2000" dirty="0" smtClean="0"/>
              <a:t>Článek 11</a:t>
            </a:r>
          </a:p>
          <a:p>
            <a:r>
              <a:rPr lang="cs-CZ" sz="2000" dirty="0" smtClean="0"/>
              <a:t>1. Členský stát může odmítnout použít veškerá ustanovení hlav II, III a IV nebo jejich část nebo odepřít veškeré výhody z nich plynoucí, je-li zjevné, že</a:t>
            </a:r>
          </a:p>
          <a:p>
            <a:pPr marL="342900" indent="-342900">
              <a:buAutoNum type="alphaLcParenR"/>
            </a:pPr>
            <a:r>
              <a:rPr lang="cs-CZ" sz="2000" dirty="0" smtClean="0"/>
              <a:t>hlavním cílem nebo jedním z hlavních cílů fúze, rozdělení, převodu majetku nebo výměny akcií je daňový únik či vyhnutí se daňovým povinnostem; skutečnost, že některá z operací uvedených v článku 1 není prováděna z platných hospodářských důvodů, např. restrukturalizace nebo racionalizace činnosti společností účastnících se této operace, může vést k předpokladu, že hlavním cílem nebo jedním z hlavních cílů této operace je daňový únik či vyhnutí se daňovým povinnostem;</a:t>
            </a:r>
          </a:p>
          <a:p>
            <a:pPr marL="342900" indent="-342900"/>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12968" cy="576064"/>
          </a:xfrm>
        </p:spPr>
        <p:txBody>
          <a:bodyPr/>
          <a:lstStyle/>
          <a:p>
            <a:r>
              <a:rPr lang="cs-CZ" dirty="0" smtClean="0"/>
              <a:t>Portugalské národní právo I </a:t>
            </a:r>
            <a:endParaRPr lang="en-US" dirty="0"/>
          </a:p>
        </p:txBody>
      </p:sp>
      <p:sp>
        <p:nvSpPr>
          <p:cNvPr id="3" name="Text Placeholder 2"/>
          <p:cNvSpPr>
            <a:spLocks noGrp="1"/>
          </p:cNvSpPr>
          <p:nvPr>
            <p:ph type="body" sz="quarter" idx="10"/>
          </p:nvPr>
        </p:nvSpPr>
        <p:spPr/>
        <p:txBody>
          <a:bodyPr>
            <a:normAutofit/>
          </a:bodyPr>
          <a:lstStyle/>
          <a:p>
            <a:pPr marL="108000">
              <a:lnSpc>
                <a:spcPct val="120000"/>
              </a:lnSpc>
            </a:pPr>
            <a:endParaRPr lang="cs-CZ" sz="2000" dirty="0" smtClean="0"/>
          </a:p>
          <a:p>
            <a:pPr marL="108000">
              <a:lnSpc>
                <a:spcPct val="120000"/>
              </a:lnSpc>
            </a:pPr>
            <a:r>
              <a:rPr lang="cs-CZ" sz="2000" dirty="0" smtClean="0"/>
              <a:t>Zavedený </a:t>
            </a:r>
            <a:r>
              <a:rPr lang="cs-CZ" sz="2000" dirty="0"/>
              <a:t>zvláštní systém se nepoužije, a to ani částečně, pokud existuje předpoklad, že hlavním cílem nebo jedním z hlavních cílů operací, na něž se uvedený systém vztahuje, je vyhnout se daňovým povinnostem, což lze považovat za prokázané zejména v případě, že všechny příjmy daných společností nepodléhají témuž systému korporační daně, nebo pokud operace nebyly provedeny z platných hospodářských důvodů, např. restrukturalizace nebo racionalizace činnosti společností účastnících se těchto operací, přičemž v takové situaci se případně přikročí k dodatečnému výběru příslušné daně.</a:t>
            </a:r>
          </a:p>
          <a:p>
            <a:pPr marL="108000">
              <a:lnSpc>
                <a:spcPct val="120000"/>
              </a:lnSpc>
            </a:pPr>
            <a:endParaRPr lang="cs-CZ" sz="2000" dirty="0" smtClean="0"/>
          </a:p>
          <a:p>
            <a:pPr marL="108000">
              <a:lnSpc>
                <a:spcPct val="120000"/>
              </a:lnSpc>
            </a:pPr>
            <a:endParaRPr lang="cs-CZ"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Portugalské národní </a:t>
            </a:r>
            <a:r>
              <a:rPr lang="cs-CZ" dirty="0" smtClean="0"/>
              <a:t>právo II </a:t>
            </a:r>
            <a:endParaRPr lang="en-US" dirty="0"/>
          </a:p>
        </p:txBody>
      </p:sp>
      <p:sp>
        <p:nvSpPr>
          <p:cNvPr id="3" name="Text Placeholder 2"/>
          <p:cNvSpPr>
            <a:spLocks noGrp="1"/>
          </p:cNvSpPr>
          <p:nvPr>
            <p:ph type="body" sz="quarter" idx="10"/>
          </p:nvPr>
        </p:nvSpPr>
        <p:spPr/>
        <p:txBody>
          <a:bodyPr>
            <a:normAutofit/>
          </a:bodyPr>
          <a:lstStyle/>
          <a:p>
            <a:r>
              <a:rPr lang="cs-CZ" sz="2000" dirty="0"/>
              <a:t>Přenos ztrát zanikajících společností na nástupnické společnosti musí být schválen ministerstvem financí na základě žádosti zúčastněných společností po zápisu fúze.</a:t>
            </a:r>
          </a:p>
          <a:p>
            <a:endParaRPr lang="cs-CZ" sz="2000" dirty="0"/>
          </a:p>
          <a:p>
            <a:r>
              <a:rPr lang="cs-CZ" sz="2000" dirty="0" smtClean="0"/>
              <a:t>Ke schválení dojde pouze tehdy, pokud je prokázáno, že je fúze prováděna z platných hospodářských důvodů, např. restrukturalizace nebo racionalizace činnosti účastnících se společností, a že zapadá do strategie redimenzace a rozvoje podniku ze střednědobého nebo dlouhodobého hlediska, s kladným dopadem na strukturu výroby, přičemž je třeba předložit všechny relevantní nezbytné a vhodné informace, aby bylo možné zamýšlenou operaci jednoznačně pochopit jak z právní, tak i hospodářské stránky.</a:t>
            </a:r>
            <a:endParaRPr lang="cs-CZ"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Situace</a:t>
            </a:r>
            <a:endParaRPr lang="en-US" dirty="0"/>
          </a:p>
        </p:txBody>
      </p:sp>
      <p:grpSp>
        <p:nvGrpSpPr>
          <p:cNvPr id="26" name="Group 25"/>
          <p:cNvGrpSpPr/>
          <p:nvPr/>
        </p:nvGrpSpPr>
        <p:grpSpPr>
          <a:xfrm>
            <a:off x="467544" y="1340768"/>
            <a:ext cx="7704856" cy="4849384"/>
            <a:chOff x="467544" y="1340768"/>
            <a:chExt cx="7704856" cy="4849384"/>
          </a:xfrm>
        </p:grpSpPr>
        <p:sp>
          <p:nvSpPr>
            <p:cNvPr id="4" name="Rectangle 3"/>
            <p:cNvSpPr/>
            <p:nvPr/>
          </p:nvSpPr>
          <p:spPr>
            <a:xfrm>
              <a:off x="2843808" y="1772816"/>
              <a:ext cx="1512168" cy="720080"/>
            </a:xfrm>
            <a:prstGeom prst="rect">
              <a:avLst/>
            </a:prstGeom>
            <a:solidFill>
              <a:srgbClr val="B2D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9832" y="1916832"/>
              <a:ext cx="1080120" cy="492443"/>
            </a:xfrm>
            <a:prstGeom prst="rect">
              <a:avLst/>
            </a:prstGeom>
            <a:noFill/>
          </p:spPr>
          <p:txBody>
            <a:bodyPr wrap="square" lIns="0" tIns="0" rIns="0" bIns="0" rtlCol="0">
              <a:spAutoFit/>
            </a:bodyPr>
            <a:lstStyle/>
            <a:p>
              <a:pPr algn="ctr"/>
              <a:r>
                <a:rPr lang="cs-CZ" sz="1600" dirty="0" smtClean="0">
                  <a:solidFill>
                    <a:srgbClr val="00338D"/>
                  </a:solidFill>
                </a:rPr>
                <a:t>Foggia SGPS</a:t>
              </a:r>
              <a:endParaRPr lang="en-US" sz="1600" dirty="0" smtClean="0">
                <a:solidFill>
                  <a:srgbClr val="00338D"/>
                </a:solidFill>
              </a:endParaRPr>
            </a:p>
          </p:txBody>
        </p:sp>
        <p:sp>
          <p:nvSpPr>
            <p:cNvPr id="6" name="Rectangle 5"/>
            <p:cNvSpPr/>
            <p:nvPr/>
          </p:nvSpPr>
          <p:spPr>
            <a:xfrm>
              <a:off x="683568" y="3429000"/>
              <a:ext cx="1512168" cy="720080"/>
            </a:xfrm>
            <a:prstGeom prst="rect">
              <a:avLst/>
            </a:prstGeom>
            <a:solidFill>
              <a:srgbClr val="B2D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55576" y="3645024"/>
              <a:ext cx="1152128" cy="246221"/>
            </a:xfrm>
            <a:prstGeom prst="rect">
              <a:avLst/>
            </a:prstGeom>
            <a:noFill/>
          </p:spPr>
          <p:txBody>
            <a:bodyPr wrap="square" lIns="0" tIns="0" rIns="0" bIns="0" rtlCol="0">
              <a:spAutoFit/>
            </a:bodyPr>
            <a:lstStyle/>
            <a:p>
              <a:pPr algn="ctr"/>
              <a:r>
                <a:rPr lang="cs-CZ" sz="1600" dirty="0" smtClean="0">
                  <a:solidFill>
                    <a:srgbClr val="00338D"/>
                  </a:solidFill>
                </a:rPr>
                <a:t>S1</a:t>
              </a:r>
            </a:p>
          </p:txBody>
        </p:sp>
        <p:sp>
          <p:nvSpPr>
            <p:cNvPr id="9" name="Rectangle 8"/>
            <p:cNvSpPr/>
            <p:nvPr/>
          </p:nvSpPr>
          <p:spPr>
            <a:xfrm>
              <a:off x="4932040" y="3429000"/>
              <a:ext cx="1512168" cy="720080"/>
            </a:xfrm>
            <a:prstGeom prst="rect">
              <a:avLst/>
            </a:prstGeom>
            <a:solidFill>
              <a:srgbClr val="B2D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71800" y="3429000"/>
              <a:ext cx="1512168" cy="720080"/>
            </a:xfrm>
            <a:prstGeom prst="rect">
              <a:avLst/>
            </a:prstGeom>
            <a:solidFill>
              <a:srgbClr val="B2D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915816" y="3645024"/>
              <a:ext cx="1152128" cy="246221"/>
            </a:xfrm>
            <a:prstGeom prst="rect">
              <a:avLst/>
            </a:prstGeom>
            <a:noFill/>
          </p:spPr>
          <p:txBody>
            <a:bodyPr wrap="square" lIns="0" tIns="0" rIns="0" bIns="0" rtlCol="0">
              <a:spAutoFit/>
            </a:bodyPr>
            <a:lstStyle/>
            <a:p>
              <a:pPr algn="ctr"/>
              <a:r>
                <a:rPr lang="cs-CZ" sz="1600" dirty="0" smtClean="0">
                  <a:solidFill>
                    <a:srgbClr val="00338D"/>
                  </a:solidFill>
                </a:rPr>
                <a:t>S2</a:t>
              </a:r>
            </a:p>
          </p:txBody>
        </p:sp>
        <p:sp>
          <p:nvSpPr>
            <p:cNvPr id="12" name="TextBox 11"/>
            <p:cNvSpPr txBox="1"/>
            <p:nvPr/>
          </p:nvSpPr>
          <p:spPr>
            <a:xfrm>
              <a:off x="5148064" y="3573016"/>
              <a:ext cx="1152128" cy="492443"/>
            </a:xfrm>
            <a:prstGeom prst="rect">
              <a:avLst/>
            </a:prstGeom>
            <a:noFill/>
          </p:spPr>
          <p:txBody>
            <a:bodyPr wrap="square" lIns="0" tIns="0" rIns="0" bIns="0" rtlCol="0">
              <a:spAutoFit/>
            </a:bodyPr>
            <a:lstStyle/>
            <a:p>
              <a:pPr algn="ctr"/>
              <a:r>
                <a:rPr lang="cs-CZ" sz="1600" dirty="0" smtClean="0">
                  <a:solidFill>
                    <a:srgbClr val="00338D"/>
                  </a:solidFill>
                </a:rPr>
                <a:t>Riguadiana SGPS</a:t>
              </a:r>
            </a:p>
          </p:txBody>
        </p:sp>
        <p:sp>
          <p:nvSpPr>
            <p:cNvPr id="22" name="Rectangle 21"/>
            <p:cNvSpPr/>
            <p:nvPr/>
          </p:nvSpPr>
          <p:spPr>
            <a:xfrm>
              <a:off x="467544" y="1340768"/>
              <a:ext cx="7704856" cy="4824536"/>
            </a:xfrm>
            <a:prstGeom prst="rect">
              <a:avLst/>
            </a:prstGeom>
            <a:noFill/>
            <a:ln w="12700">
              <a:solidFill>
                <a:srgbClr val="9E303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19837928">
              <a:off x="1180823" y="2722234"/>
              <a:ext cx="1627063" cy="398627"/>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16200000">
              <a:off x="3086461" y="2754299"/>
              <a:ext cx="921433" cy="398627"/>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12984013">
              <a:off x="4328524" y="2609209"/>
              <a:ext cx="1493822" cy="398627"/>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Multiply 22"/>
            <p:cNvSpPr/>
            <p:nvPr/>
          </p:nvSpPr>
          <p:spPr>
            <a:xfrm>
              <a:off x="4644008" y="2204864"/>
              <a:ext cx="1008112" cy="1224136"/>
            </a:xfrm>
            <a:prstGeom prst="mathMultiply">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475656" y="2420888"/>
              <a:ext cx="1152128" cy="246221"/>
            </a:xfrm>
            <a:prstGeom prst="rect">
              <a:avLst/>
            </a:prstGeom>
            <a:noFill/>
          </p:spPr>
          <p:txBody>
            <a:bodyPr wrap="square" lIns="0" tIns="0" rIns="0" bIns="0" rtlCol="0">
              <a:spAutoFit/>
            </a:bodyPr>
            <a:lstStyle/>
            <a:p>
              <a:pPr algn="ctr"/>
              <a:r>
                <a:rPr lang="cs-CZ" sz="1600" b="1" dirty="0" smtClean="0">
                  <a:solidFill>
                    <a:srgbClr val="7AB800"/>
                  </a:solidFill>
                </a:rPr>
                <a:t>Ztráty</a:t>
              </a:r>
              <a:endParaRPr lang="en-US" sz="1600" b="1" dirty="0" smtClean="0">
                <a:solidFill>
                  <a:srgbClr val="7AB800"/>
                </a:solidFill>
              </a:endParaRPr>
            </a:p>
          </p:txBody>
        </p:sp>
        <p:sp>
          <p:nvSpPr>
            <p:cNvPr id="24" name="TextBox 23"/>
            <p:cNvSpPr txBox="1"/>
            <p:nvPr/>
          </p:nvSpPr>
          <p:spPr>
            <a:xfrm>
              <a:off x="5292080" y="4149080"/>
              <a:ext cx="2736304" cy="246221"/>
            </a:xfrm>
            <a:prstGeom prst="rect">
              <a:avLst/>
            </a:prstGeom>
            <a:noFill/>
          </p:spPr>
          <p:txBody>
            <a:bodyPr wrap="square" lIns="0" tIns="0" rIns="0" bIns="0" rtlCol="0">
              <a:spAutoFit/>
            </a:bodyPr>
            <a:lstStyle/>
            <a:p>
              <a:endParaRPr lang="en-US" sz="1600" dirty="0" smtClean="0"/>
            </a:p>
          </p:txBody>
        </p:sp>
        <p:sp>
          <p:nvSpPr>
            <p:cNvPr id="25" name="TextBox 24"/>
            <p:cNvSpPr txBox="1"/>
            <p:nvPr/>
          </p:nvSpPr>
          <p:spPr>
            <a:xfrm>
              <a:off x="4427984" y="4149080"/>
              <a:ext cx="3672408" cy="2041072"/>
            </a:xfrm>
            <a:prstGeom prst="rect">
              <a:avLst/>
            </a:prstGeom>
            <a:noFill/>
          </p:spPr>
          <p:txBody>
            <a:bodyPr wrap="square" lIns="0" tIns="0" rIns="0" bIns="0" rtlCol="0">
              <a:spAutoFit/>
            </a:bodyPr>
            <a:lstStyle/>
            <a:p>
              <a:pPr>
                <a:lnSpc>
                  <a:spcPct val="120000"/>
                </a:lnSpc>
                <a:buFontTx/>
                <a:buChar char="-"/>
              </a:pPr>
              <a:r>
                <a:rPr lang="cs-CZ" sz="1600" b="1" dirty="0" smtClean="0">
                  <a:solidFill>
                    <a:srgbClr val="C00000"/>
                  </a:solidFill>
                </a:rPr>
                <a:t>Přestala vlastnit portfolio podílů</a:t>
              </a:r>
            </a:p>
            <a:p>
              <a:pPr>
                <a:lnSpc>
                  <a:spcPct val="120000"/>
                </a:lnSpc>
                <a:buFontTx/>
                <a:buChar char="-"/>
              </a:pPr>
              <a:r>
                <a:rPr lang="cs-CZ" sz="1600" b="1" dirty="0" smtClean="0">
                  <a:solidFill>
                    <a:srgbClr val="C00000"/>
                  </a:solidFill>
                </a:rPr>
                <a:t>Její činnost nepřinášela prakticky žádný příjem</a:t>
              </a:r>
            </a:p>
            <a:p>
              <a:pPr>
                <a:lnSpc>
                  <a:spcPct val="120000"/>
                </a:lnSpc>
                <a:buFontTx/>
                <a:buChar char="-"/>
              </a:pPr>
              <a:r>
                <a:rPr lang="cs-CZ" sz="1600" b="1" dirty="0" smtClean="0">
                  <a:solidFill>
                    <a:srgbClr val="C00000"/>
                  </a:solidFill>
                </a:rPr>
                <a:t>Investovala pouze do cenných papírů</a:t>
              </a:r>
            </a:p>
            <a:p>
              <a:pPr>
                <a:lnSpc>
                  <a:spcPct val="120000"/>
                </a:lnSpc>
                <a:buFontTx/>
                <a:buChar char="-"/>
              </a:pPr>
              <a:r>
                <a:rPr lang="cs-CZ" sz="1600" b="1" dirty="0" smtClean="0">
                  <a:solidFill>
                    <a:srgbClr val="C00000"/>
                  </a:solidFill>
                </a:rPr>
                <a:t>Nejasný původ daňových ztrát ve výši 2MEUR</a:t>
              </a:r>
              <a:endParaRPr lang="en-US" sz="1600" b="1" dirty="0" smtClean="0">
                <a:solidFill>
                  <a:srgbClr val="C00000"/>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Předběžná otázka</a:t>
            </a:r>
            <a:endParaRPr lang="en-US" dirty="0"/>
          </a:p>
        </p:txBody>
      </p:sp>
      <p:sp>
        <p:nvSpPr>
          <p:cNvPr id="3" name="Text Placeholder 2"/>
          <p:cNvSpPr>
            <a:spLocks noGrp="1"/>
          </p:cNvSpPr>
          <p:nvPr>
            <p:ph type="body" sz="quarter" idx="10"/>
          </p:nvPr>
        </p:nvSpPr>
        <p:spPr/>
        <p:txBody>
          <a:bodyPr/>
          <a:lstStyle/>
          <a:p>
            <a:pPr marL="342900" indent="-342900">
              <a:buFont typeface="+mj-lt"/>
              <a:buAutoNum type="arabicParenR"/>
            </a:pPr>
            <a:r>
              <a:rPr lang="cs-CZ" sz="2000" dirty="0" smtClean="0"/>
              <a:t>Jaký je smysl a působnost čl. 11/1/a směrnice [90/434], zejména jaký je obsah pojmu ,platné hospodářské důvody‘ a pojmu ,restrukturalizace nebo racionalizace činnosti‘ společností účastnících se operací, na které se vztahuje směrnice [90/434]? </a:t>
            </a:r>
          </a:p>
          <a:p>
            <a:pPr marL="342900" indent="-342900">
              <a:buFont typeface="+mj-lt"/>
              <a:buAutoNum type="arabicParenR"/>
            </a:pPr>
            <a:r>
              <a:rPr lang="cs-CZ" sz="2000" dirty="0" smtClean="0"/>
              <a:t>Je třeba považovat za slučitelný s touto normou Společenství závěr daňového orgánu, že neexistují vážné hospodářské důvody odůvodňující žádost přejímající společnosti o uznání převoditelnosti daňových ztrát, tj. žádost, ohledně které měl uvedený orgán za to, že i když fúze zajisté může mít kladný dopad, pokud jde o strukturální náklady skupiny, její hospodářský zájem není z hlediska přejímající společnosti zjevný vzhledem ke skutečnosti, že přejímaná společnost nevykonávala žádnou činnost jakožto společnost spravující podíly, nevlastnila žádný finanční podíl a převáděla pouze vysoké ztráty?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Námitky portugalské vlády</a:t>
            </a:r>
            <a:endParaRPr lang="en-US" dirty="0"/>
          </a:p>
        </p:txBody>
      </p:sp>
      <p:sp>
        <p:nvSpPr>
          <p:cNvPr id="3" name="Text Placeholder 2"/>
          <p:cNvSpPr>
            <a:spLocks noGrp="1"/>
          </p:cNvSpPr>
          <p:nvPr>
            <p:ph type="body" sz="quarter" idx="10"/>
          </p:nvPr>
        </p:nvSpPr>
        <p:spPr/>
        <p:txBody>
          <a:bodyPr>
            <a:normAutofit/>
          </a:bodyPr>
          <a:lstStyle/>
          <a:p>
            <a:pPr>
              <a:buFont typeface="Wingdings" pitchFamily="2" charset="2"/>
              <a:buChar char="Ø"/>
            </a:pPr>
            <a:r>
              <a:rPr lang="cs-CZ" sz="2200" dirty="0"/>
              <a:t>N</a:t>
            </a:r>
            <a:r>
              <a:rPr lang="cs-CZ" sz="2200" dirty="0" smtClean="0"/>
              <a:t>ámitka absence pravomoci Soudního dvora EU (SDEU) - jde o čistě vnitrostátní situaci</a:t>
            </a:r>
          </a:p>
          <a:p>
            <a:pPr lvl="3">
              <a:buFont typeface="Wingdings" pitchFamily="2" charset="2"/>
              <a:buChar char="Ø"/>
            </a:pPr>
            <a:r>
              <a:rPr lang="cs-CZ" sz="2200" dirty="0" smtClean="0"/>
              <a:t>SDEU: Vnitrostátní a </a:t>
            </a:r>
            <a:r>
              <a:rPr lang="cs-CZ" sz="2200" dirty="0" err="1" smtClean="0"/>
              <a:t>přeshraniční</a:t>
            </a:r>
            <a:r>
              <a:rPr lang="cs-CZ" sz="2200" dirty="0" smtClean="0"/>
              <a:t> restrukturalizace podléhají  v Portugalsku témuž daňovému režimu</a:t>
            </a:r>
          </a:p>
          <a:p>
            <a:pPr lvl="3">
              <a:buFont typeface="Wingdings" pitchFamily="2" charset="2"/>
              <a:buChar char="Ø"/>
            </a:pPr>
            <a:r>
              <a:rPr lang="cs-CZ" sz="2200" dirty="0" smtClean="0"/>
              <a:t>SDEU: Existuje jasný zájem EU na tom, aby se za účelem předejití budoucím rozdílným výkladům dostalo ustanovením nebo pojmům převzatým z práva EU jednotného výkladu, bez ohledu na podmínky, za kterých se mají uplatnit </a:t>
            </a:r>
          </a:p>
          <a:p>
            <a:pPr>
              <a:buFont typeface="Wingdings" pitchFamily="2" charset="2"/>
              <a:buChar char="Ø"/>
            </a:pPr>
            <a:endParaRPr lang="cs-CZ" sz="2000" dirty="0" smtClean="0"/>
          </a:p>
          <a:p>
            <a:pPr>
              <a:buFont typeface="Wingdings" pitchFamily="2" charset="2"/>
              <a:buChar char="Ø"/>
            </a:pPr>
            <a:r>
              <a:rPr lang="cs-CZ" sz="2000" dirty="0" smtClean="0"/>
              <a:t>Námitka neexistence spojitosti mezi čl. 11/1/a směrnice 90/343 a ustanovení národního práva upravujícího podmínky převzetí ztrát</a:t>
            </a:r>
          </a:p>
          <a:p>
            <a:pPr lvl="3">
              <a:buFont typeface="Wingdings" pitchFamily="2" charset="2"/>
              <a:buChar char="Ø"/>
            </a:pPr>
            <a:r>
              <a:rPr lang="cs-CZ" sz="2000" dirty="0" smtClean="0"/>
              <a:t>SDEU: toto posouzení je na předkládajícím soudu </a:t>
            </a:r>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SDEU:výklad čl. 11/1/a směrnice 90/343</a:t>
            </a:r>
            <a:endParaRPr lang="en-US" dirty="0"/>
          </a:p>
        </p:txBody>
      </p:sp>
      <p:sp>
        <p:nvSpPr>
          <p:cNvPr id="3" name="Text Placeholder 2"/>
          <p:cNvSpPr>
            <a:spLocks noGrp="1"/>
          </p:cNvSpPr>
          <p:nvPr>
            <p:ph type="body" sz="quarter" idx="10"/>
          </p:nvPr>
        </p:nvSpPr>
        <p:spPr/>
        <p:txBody>
          <a:bodyPr>
            <a:normAutofit lnSpcReduction="10000"/>
          </a:bodyPr>
          <a:lstStyle/>
          <a:p>
            <a:pPr>
              <a:spcAft>
                <a:spcPts val="600"/>
              </a:spcAft>
              <a:buFont typeface="Wingdings" pitchFamily="2" charset="2"/>
              <a:buChar char="Ø"/>
            </a:pPr>
            <a:r>
              <a:rPr lang="cs-CZ" sz="2000" dirty="0" smtClean="0"/>
              <a:t> Pojem „platné hospodářské důvody“ zahrnuje víc než jen pouhé získání čistě daňového zvýhodnění - fúze která má pouze dosáhnout takového cíle, tudíž nemůže představovat platný hospodářský důvod ve smyslu čl. 11</a:t>
            </a:r>
          </a:p>
          <a:p>
            <a:pPr>
              <a:spcAft>
                <a:spcPts val="600"/>
              </a:spcAft>
              <a:buFont typeface="Wingdings" pitchFamily="2" charset="2"/>
              <a:buChar char="Ø"/>
            </a:pPr>
            <a:r>
              <a:rPr lang="cs-CZ" sz="2000" dirty="0" smtClean="0"/>
              <a:t> Je možné, že se platný hospodářský důvod fúze skládá z několika cílů, mezi nimiž mohou rovněž figurovat daňové úvahy, ale za podmínky, že tyto úvahy nejsou v rámci zamýšlené operaci převládající</a:t>
            </a:r>
          </a:p>
          <a:p>
            <a:pPr>
              <a:spcAft>
                <a:spcPts val="600"/>
              </a:spcAft>
              <a:buFont typeface="Wingdings" pitchFamily="2" charset="2"/>
              <a:buChar char="Ø"/>
            </a:pPr>
            <a:r>
              <a:rPr lang="cs-CZ" sz="2000" dirty="0" smtClean="0"/>
              <a:t> Zjištění, že jediným cílem fúze je získat daňové zvýhodnění může v souladu s čl. 11/1/a směrnice 90/434 vést k předpokladu, že hlavním cílem nebo jedním z hlavních cílů této operace je daňový únik či vyhnutí se daňovým povinnostem</a:t>
            </a:r>
          </a:p>
          <a:p>
            <a:pPr>
              <a:buFont typeface="Wingdings" pitchFamily="2" charset="2"/>
              <a:buChar char="Ø"/>
            </a:pPr>
            <a:r>
              <a:rPr lang="cs-CZ" sz="2000" dirty="0" smtClean="0"/>
              <a:t> Příslušné vnitrostátní orgány se při ověření, zda zamýšlená operace sleduje takový </a:t>
            </a:r>
            <a:r>
              <a:rPr lang="cs-CZ" sz="2000" dirty="0" smtClean="0"/>
              <a:t>cíl (daňový únik nebo vyhnutí se dani), </a:t>
            </a:r>
            <a:r>
              <a:rPr lang="cs-CZ" sz="2000" dirty="0" smtClean="0"/>
              <a:t>nemohou omezit na použití předem určených obecných kritérií, ale musí provést v každém konkrétním případě celkový přezkum dotčené operace</a:t>
            </a:r>
          </a:p>
          <a:p>
            <a:pPr>
              <a:buFont typeface="Wingdings" pitchFamily="2" charset="2"/>
              <a:buChar char="Ø"/>
            </a:pPr>
            <a:endParaRPr lang="cs-CZ" sz="2000" dirty="0" smtClean="0"/>
          </a:p>
          <a:p>
            <a:pPr>
              <a:buFont typeface="Wingdings" pitchFamily="2" charset="2"/>
              <a:buChar char="Ø"/>
            </a:pPr>
            <a:endParaRPr lang="cs-CZ" dirty="0" smtClean="0"/>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REATEDBY" val="Global PowerPoint Toolbar"/>
  <p:tag name="TOOLBARVERSION" val="4.04"/>
  <p:tag name="TYPE" val="Screen"/>
  <p:tag name="KEYWORD" val="SCREEN"/>
  <p:tag name="TEMPLATEVERSION" val="17/01/2012 15:12:49"/>
</p:tagLst>
</file>

<file path=ppt/tags/tag2.xml><?xml version="1.0" encoding="utf-8"?>
<p:tagLst xmlns:a="http://schemas.openxmlformats.org/drawingml/2006/main" xmlns:r="http://schemas.openxmlformats.org/officeDocument/2006/relationships" xmlns:p="http://schemas.openxmlformats.org/presentationml/2006/main">
  <p:tag name="ADV_COPYRIGHT" val="TRUE"/>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1391</TotalTime>
  <Words>607</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CREATE SCREEN</vt:lpstr>
      <vt:lpstr>Platné hospodářské důvody fúze - Foggia C - 126/10</vt:lpstr>
      <vt:lpstr>Agenda</vt:lpstr>
      <vt:lpstr>Směrnice 90/434/EHS</vt:lpstr>
      <vt:lpstr>Portugalské národní právo I </vt:lpstr>
      <vt:lpstr>Portugalské národní právo II </vt:lpstr>
      <vt:lpstr>Situace</vt:lpstr>
      <vt:lpstr>Předběžná otázka</vt:lpstr>
      <vt:lpstr>Námitky portugalské vlády</vt:lpstr>
      <vt:lpstr>SDEU:výklad čl. 11/1/a směrnice 90/343</vt:lpstr>
      <vt:lpstr>SDEU: Aspekty, které je třeba brát v úvahu</vt:lpstr>
      <vt:lpstr>SDEU: K významu snížení administrativních nákladů</vt:lpstr>
      <vt:lpstr>Odpověď SDEU</vt:lpstr>
      <vt:lpstr>§ 23d Zákona o daních z příjmů</vt:lpstr>
      <vt:lpstr>Děkuji za pozornost</vt:lpstr>
      <vt:lpstr>Slide 14</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KPMG Screen 3:4 (2007 v4.0)</dc:title>
  <dc:creator>Nick Nifadéll</dc:creator>
  <cp:lastModifiedBy>KPMG</cp:lastModifiedBy>
  <cp:revision>174</cp:revision>
  <dcterms:created xsi:type="dcterms:W3CDTF">2010-10-27T15:39:50Z</dcterms:created>
  <dcterms:modified xsi:type="dcterms:W3CDTF">2012-02-21T17:02:15Z</dcterms:modified>
</cp:coreProperties>
</file>