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4" r:id="rId2"/>
    <p:sldId id="427" r:id="rId3"/>
    <p:sldId id="429" r:id="rId4"/>
    <p:sldId id="431" r:id="rId5"/>
    <p:sldId id="432" r:id="rId6"/>
    <p:sldId id="433" r:id="rId7"/>
    <p:sldId id="435" r:id="rId8"/>
    <p:sldId id="434" r:id="rId9"/>
    <p:sldId id="430" r:id="rId10"/>
    <p:sldId id="421" r:id="rId11"/>
    <p:sldId id="422" r:id="rId12"/>
    <p:sldId id="424" r:id="rId13"/>
    <p:sldId id="425" r:id="rId14"/>
    <p:sldId id="426" r:id="rId15"/>
    <p:sldId id="436" r:id="rId16"/>
    <p:sldId id="437" r:id="rId17"/>
    <p:sldId id="438" r:id="rId18"/>
    <p:sldId id="439" r:id="rId19"/>
    <p:sldId id="446" r:id="rId20"/>
    <p:sldId id="410" r:id="rId21"/>
    <p:sldId id="417" r:id="rId22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17" autoAdjust="0"/>
    <p:restoredTop sz="82176" autoAdjust="0"/>
  </p:normalViewPr>
  <p:slideViewPr>
    <p:cSldViewPr>
      <p:cViewPr varScale="1">
        <p:scale>
          <a:sx n="71" d="100"/>
          <a:sy n="71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AAE99-DD1E-49AF-8B5F-2151CDD850FC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BC17E-BB06-4AF1-A6BF-A99458EFB3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993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0FBB3-B475-496D-9F1A-F388098CD3B9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9CCA2-F428-4470-8D80-CDC5C04A402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41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CCA2-F428-4470-8D80-CDC5C04A402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CCA2-F428-4470-8D80-CDC5C04A402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CCA2-F428-4470-8D80-CDC5C04A402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 smtClean="0"/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3847351" y="9378956"/>
            <a:ext cx="2948734" cy="493712"/>
          </a:xfrm>
          <a:prstGeom prst="rect">
            <a:avLst/>
          </a:prstGeom>
          <a:noFill/>
        </p:spPr>
        <p:txBody>
          <a:bodyPr lIns="91430" tIns="45715" rIns="91430" bIns="45715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EA3909-D620-4796-8FCB-7FF3D9B4AB36}" type="slidenum">
              <a:rPr lang="cs-CZ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cs-CZ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26. 11. 2016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38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26. 11. 2016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26. 11. 2016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52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3399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720725" indent="-263525">
              <a:defRPr sz="2400"/>
            </a:lvl2pPr>
            <a:lvl3pPr marL="900113" indent="-179388"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26. 11. 2016</a:t>
            </a:r>
            <a:endParaRPr lang="cs-CZ" dirty="0" smtClean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317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003399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26. 11. 2016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54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26. 11. 2016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07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26. 11. 2016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04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26. 11. 2016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94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26. 11. 2016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795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26. 11. 2016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95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26. 11. 2016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044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26. 11. 2016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85884-5A7D-4F14-AF61-F4735DF229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5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99792" y="1700808"/>
            <a:ext cx="5472608" cy="2880320"/>
          </a:xfrm>
          <a:solidFill>
            <a:srgbClr val="003399"/>
          </a:solidFill>
          <a:effectLst>
            <a:softEdge rad="127000"/>
          </a:effectLst>
          <a:scene3d>
            <a:camera prst="perspectiveFront"/>
            <a:lightRig rig="threePt" dir="t"/>
          </a:scene3d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AKTUÁLNÍ VÝVOJ 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V OBLASTI DPH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V EU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869160"/>
            <a:ext cx="6400800" cy="127099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3399"/>
                </a:solidFill>
              </a:rPr>
              <a:t>Růžena </a:t>
            </a:r>
            <a:r>
              <a:rPr lang="cs-CZ" dirty="0" err="1" smtClean="0">
                <a:solidFill>
                  <a:srgbClr val="003399"/>
                </a:solidFill>
              </a:rPr>
              <a:t>Hrůšová</a:t>
            </a:r>
            <a:endParaRPr lang="cs-CZ" dirty="0" smtClean="0">
              <a:solidFill>
                <a:srgbClr val="003399"/>
              </a:solidFill>
            </a:endParaRPr>
          </a:p>
          <a:p>
            <a:r>
              <a:rPr lang="cs-CZ" dirty="0" smtClean="0">
                <a:solidFill>
                  <a:srgbClr val="003399"/>
                </a:solidFill>
              </a:rPr>
              <a:t>IFA ČR, Praha, 11. prosince 2018</a:t>
            </a:r>
            <a:endParaRPr lang="cs-CZ" dirty="0">
              <a:solidFill>
                <a:srgbClr val="003399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2238688" cy="2048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2400" cy="1619895"/>
          </a:xfrm>
        </p:spPr>
        <p:txBody>
          <a:bodyPr>
            <a:noAutofit/>
          </a:bodyPr>
          <a:lstStyle/>
          <a:p>
            <a:pPr algn="ctr"/>
            <a:r>
              <a:rPr lang="cs-CZ" sz="4000" dirty="0"/>
              <a:t>Legislativní Návrhy 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r>
              <a:rPr lang="cs-CZ" sz="4000" dirty="0" smtClean="0"/>
              <a:t>v </a:t>
            </a:r>
            <a:r>
              <a:rPr lang="cs-CZ" sz="4000" dirty="0"/>
              <a:t>oblasti </a:t>
            </a:r>
            <a:r>
              <a:rPr lang="cs-CZ" sz="4000" dirty="0" smtClean="0"/>
              <a:t>DPH v EU   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27584" y="2924945"/>
            <a:ext cx="7772400" cy="230425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Právní předpisy schválené a  publikované </a:t>
            </a:r>
            <a:r>
              <a:rPr lang="cs-CZ" sz="2400" dirty="0">
                <a:solidFill>
                  <a:schemeClr val="tx1"/>
                </a:solidFill>
              </a:rPr>
              <a:t>v Úředním </a:t>
            </a:r>
            <a:r>
              <a:rPr lang="cs-CZ" sz="2400" dirty="0" smtClean="0">
                <a:solidFill>
                  <a:schemeClr val="tx1"/>
                </a:solidFill>
              </a:rPr>
              <a:t>věstníku 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v II. </a:t>
            </a:r>
            <a:r>
              <a:rPr lang="cs-CZ" sz="2400" dirty="0" err="1" smtClean="0">
                <a:solidFill>
                  <a:schemeClr val="tx1"/>
                </a:solidFill>
              </a:rPr>
              <a:t>pol</a:t>
            </a:r>
            <a:r>
              <a:rPr lang="cs-CZ" sz="2400" dirty="0" smtClean="0">
                <a:solidFill>
                  <a:schemeClr val="tx1"/>
                </a:solidFill>
              </a:rPr>
              <a:t>. 2018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Další směrnice </a:t>
            </a:r>
            <a:r>
              <a:rPr lang="cs-CZ" sz="2400" dirty="0">
                <a:solidFill>
                  <a:schemeClr val="tx1"/>
                </a:solidFill>
              </a:rPr>
              <a:t>Rady (EU) </a:t>
            </a:r>
            <a:r>
              <a:rPr lang="cs-CZ" sz="2400" dirty="0" smtClean="0">
                <a:solidFill>
                  <a:schemeClr val="tx1"/>
                </a:solidFill>
              </a:rPr>
              <a:t>s předpokládaným schválením v 2018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Další projednávané návrhy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7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dirty="0" smtClean="0"/>
              <a:t>1. Prodloužení </a:t>
            </a:r>
            <a:r>
              <a:rPr lang="cs-CZ" dirty="0"/>
              <a:t>dočasného použití 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dirty="0" smtClean="0"/>
              <a:t>reverse </a:t>
            </a:r>
            <a:r>
              <a:rPr lang="cs-CZ" dirty="0"/>
              <a:t>charge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64414"/>
              </p:ext>
            </p:extLst>
          </p:nvPr>
        </p:nvGraphicFramePr>
        <p:xfrm>
          <a:off x="457200" y="1700806"/>
          <a:ext cx="8229600" cy="4824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4824538">
                <a:tc>
                  <a:txBody>
                    <a:bodyPr/>
                    <a:lstStyle/>
                    <a:p>
                      <a:pPr marL="357188" marR="76200" indent="-280988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Název: </a:t>
                      </a:r>
                      <a:r>
                        <a:rPr lang="cs-CZ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Směrnice</a:t>
                      </a:r>
                      <a:r>
                        <a:rPr lang="cs-CZ" sz="2200" dirty="0" smtClean="0">
                          <a:effectLst/>
                        </a:rPr>
                        <a:t> </a:t>
                      </a:r>
                      <a:r>
                        <a:rPr lang="cs-CZ" sz="2200" dirty="0">
                          <a:effectLst/>
                        </a:rPr>
                        <a:t>Rady (EU) 2018/1695 ze dne 6. listopadu 2018, kterou se mění směrnice 2006/112/ES o společném systému daně z přidané hodnoty, pokud jde o dobu použití </a:t>
                      </a:r>
                      <a:r>
                        <a:rPr lang="cs-CZ" sz="2200" b="1" dirty="0">
                          <a:effectLst/>
                        </a:rPr>
                        <a:t>volitelného mechanismu přenesení daňové povinnosti</a:t>
                      </a:r>
                      <a:r>
                        <a:rPr lang="cs-CZ" sz="2200" dirty="0">
                          <a:effectLst/>
                        </a:rPr>
                        <a:t> </a:t>
                      </a:r>
                      <a:r>
                        <a:rPr lang="cs-CZ" sz="2200" dirty="0" smtClean="0">
                          <a:effectLst/>
                        </a:rPr>
                        <a:t>ve </a:t>
                      </a:r>
                      <a:r>
                        <a:rPr lang="cs-CZ" sz="2200" dirty="0">
                          <a:effectLst/>
                        </a:rPr>
                        <a:t>vztahu k dodání některého zboží a poskytnutí některých služeb s vysokým rizikem podvodů a mechanismu rychlé reakce proti podvodům v oblasti </a:t>
                      </a:r>
                      <a:r>
                        <a:rPr lang="cs-CZ" sz="2200" dirty="0" smtClean="0">
                          <a:effectLst/>
                        </a:rPr>
                        <a:t>DPH.</a:t>
                      </a:r>
                    </a:p>
                    <a:p>
                      <a:pPr marL="357188" marR="76200" lvl="0" indent="-2809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400" dirty="0" smtClean="0">
                          <a:effectLst/>
                        </a:rPr>
                        <a:t>Obsah: </a:t>
                      </a:r>
                      <a:r>
                        <a:rPr lang="cs-CZ" sz="2400" dirty="0" smtClean="0"/>
                        <a:t>prodloužení účinnosti (do 30. června 2022)</a:t>
                      </a:r>
                    </a:p>
                    <a:p>
                      <a:pPr marL="814388" marR="76200" lvl="1" indent="-2809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400" dirty="0" smtClean="0"/>
                        <a:t>čl. 199a odst. 1 - reverse charge na určitá dodání zboží a poskytnutí služeb, nově bez omezení </a:t>
                      </a:r>
                      <a:r>
                        <a:rPr lang="cs-CZ" sz="2400" baseline="0" dirty="0" smtClean="0"/>
                        <a:t>min. </a:t>
                      </a:r>
                      <a:r>
                        <a:rPr lang="cs-CZ" sz="2400" dirty="0" smtClean="0"/>
                        <a:t>2 let;</a:t>
                      </a:r>
                    </a:p>
                    <a:p>
                      <a:pPr marL="814388" marR="76200" lvl="1" indent="-2809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400" dirty="0" smtClean="0"/>
                        <a:t>čl. 199b - mechanismus rychlé reakce.</a:t>
                      </a:r>
                    </a:p>
                    <a:p>
                      <a:pPr marL="357188" marR="76200" lvl="0" indent="-2809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Schváleno, publikováno v ÚV </a:t>
                      </a:r>
                      <a:r>
                        <a:rPr lang="de-DE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282 s. 5, 12.11.2018</a:t>
                      </a: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57188" marR="76200" lvl="0" indent="-2809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Účinnost od  2</a:t>
                      </a:r>
                      <a:r>
                        <a:rPr lang="de-DE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.12.2018</a:t>
                      </a: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20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48" marR="9248" marT="9248" marB="9248"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dirty="0"/>
              <a:t>2</a:t>
            </a:r>
            <a:r>
              <a:rPr lang="cs-CZ" dirty="0" smtClean="0"/>
              <a:t>. Sazby daně u publikací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622077"/>
              </p:ext>
            </p:extLst>
          </p:nvPr>
        </p:nvGraphicFramePr>
        <p:xfrm>
          <a:off x="457200" y="1700806"/>
          <a:ext cx="8229600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888434">
                <a:tc>
                  <a:txBody>
                    <a:bodyPr/>
                    <a:lstStyle/>
                    <a:p>
                      <a:pPr marL="271463" marR="76200" indent="-195263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2400" i="0" dirty="0" smtClean="0">
                          <a:effectLst/>
                        </a:rPr>
                        <a:t>Název: Směrnice </a:t>
                      </a:r>
                      <a:r>
                        <a:rPr lang="cs-CZ" sz="2400" i="0" dirty="0">
                          <a:effectLst/>
                        </a:rPr>
                        <a:t>Rady (EU) 2018/1713 ze dne </a:t>
                      </a:r>
                      <a:r>
                        <a:rPr lang="cs-CZ" sz="2400" i="0" dirty="0" smtClean="0">
                          <a:effectLst/>
                        </a:rPr>
                        <a:t> </a:t>
                      </a:r>
                      <a:br>
                        <a:rPr lang="cs-CZ" sz="2400" i="0" dirty="0" smtClean="0">
                          <a:effectLst/>
                        </a:rPr>
                      </a:br>
                      <a:r>
                        <a:rPr lang="cs-CZ" sz="2400" i="0" dirty="0" smtClean="0">
                          <a:effectLst/>
                        </a:rPr>
                        <a:t>6</a:t>
                      </a:r>
                      <a:r>
                        <a:rPr lang="cs-CZ" sz="2400" i="0" dirty="0">
                          <a:effectLst/>
                        </a:rPr>
                        <a:t>. listopadu 2018, kterou se mění směrnice 2006/112/ES, pokud jde o </a:t>
                      </a:r>
                      <a:r>
                        <a:rPr lang="cs-CZ" sz="2400" b="1" i="0" dirty="0">
                          <a:effectLst/>
                        </a:rPr>
                        <a:t>sazby daně </a:t>
                      </a:r>
                      <a:r>
                        <a:rPr lang="cs-CZ" sz="2400" i="0" dirty="0">
                          <a:effectLst/>
                        </a:rPr>
                        <a:t>z přidané hodnoty uplatňované </a:t>
                      </a:r>
                      <a:r>
                        <a:rPr lang="cs-CZ" sz="2400" i="0" dirty="0" smtClean="0">
                          <a:effectLst/>
                        </a:rPr>
                        <a:t> </a:t>
                      </a:r>
                      <a:br>
                        <a:rPr lang="cs-CZ" sz="2400" i="0" dirty="0" smtClean="0">
                          <a:effectLst/>
                        </a:rPr>
                      </a:br>
                      <a:r>
                        <a:rPr lang="cs-CZ" sz="2400" b="1" i="0" dirty="0" smtClean="0">
                          <a:effectLst/>
                        </a:rPr>
                        <a:t>na </a:t>
                      </a:r>
                      <a:r>
                        <a:rPr lang="cs-CZ" sz="2400" b="1" i="0" dirty="0">
                          <a:effectLst/>
                        </a:rPr>
                        <a:t>knihy, noviny a </a:t>
                      </a:r>
                      <a:r>
                        <a:rPr lang="cs-CZ" sz="2400" b="1" i="0" dirty="0" smtClean="0">
                          <a:effectLst/>
                        </a:rPr>
                        <a:t>časopisy</a:t>
                      </a:r>
                    </a:p>
                    <a:p>
                      <a:pPr marL="271463" marR="76200" indent="-195263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Obsah: možnost pro členské státy zavést</a:t>
                      </a:r>
                      <a:r>
                        <a:rPr lang="cs-CZ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snížené sazby  </a:t>
                      </a:r>
                      <a:br>
                        <a:rPr lang="cs-CZ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e-publikace.</a:t>
                      </a:r>
                      <a:endParaRPr lang="cs-CZ" sz="24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1463" marR="76200" indent="-195263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Schváleno, publikováno v ÚV </a:t>
                      </a:r>
                      <a:r>
                        <a:rPr lang="de-DE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28</a:t>
                      </a: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de-DE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s. </a:t>
                      </a: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de-DE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</a:t>
                      </a: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de-DE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.11.2018</a:t>
                      </a: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71463" marR="76200" indent="-195263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Účinnost od  </a:t>
                      </a:r>
                      <a:r>
                        <a:rPr lang="de-DE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4.12.2018</a:t>
                      </a:r>
                      <a:r>
                        <a:rPr lang="cs-CZ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248" marR="9248" marT="9248" marB="9248"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0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3. Opatření ke zlepšení systému DPH  </a:t>
            </a:r>
            <a:br>
              <a:rPr lang="cs-CZ" dirty="0" smtClean="0"/>
            </a:br>
            <a:r>
              <a:rPr lang="cs-CZ" dirty="0" smtClean="0"/>
              <a:t>u intra-EU dodání zboží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B</a:t>
            </a:r>
            <a:r>
              <a:rPr lang="cs-CZ" sz="2400" dirty="0" smtClean="0"/>
              <a:t>alíček předpisů (tzv. “</a:t>
            </a:r>
            <a:r>
              <a:rPr lang="en-GB" sz="2400" dirty="0" smtClean="0"/>
              <a:t>quick fixes</a:t>
            </a:r>
            <a:r>
              <a:rPr lang="cs-CZ" sz="2400" dirty="0" smtClean="0"/>
              <a:t>“</a:t>
            </a:r>
            <a:r>
              <a:rPr lang="en-GB" sz="2400" dirty="0" smtClean="0"/>
              <a:t>)</a:t>
            </a:r>
            <a:r>
              <a:rPr lang="cs-CZ" sz="2400" dirty="0" smtClean="0"/>
              <a:t> ze dne 4</a:t>
            </a:r>
            <a:r>
              <a:rPr lang="cs-CZ" sz="2400" dirty="0"/>
              <a:t>. prosince </a:t>
            </a:r>
            <a:r>
              <a:rPr lang="cs-CZ" sz="2400" dirty="0" smtClean="0"/>
              <a:t>2018,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cs-CZ" dirty="0" smtClean="0"/>
              <a:t>publikovány v </a:t>
            </a:r>
            <a:r>
              <a:rPr lang="cs-CZ" dirty="0" err="1" smtClean="0"/>
              <a:t>Úř</a:t>
            </a:r>
            <a:r>
              <a:rPr lang="cs-CZ" dirty="0" smtClean="0"/>
              <a:t>. </a:t>
            </a:r>
            <a:r>
              <a:rPr lang="cs-CZ" dirty="0" err="1" smtClean="0"/>
              <a:t>věst</a:t>
            </a:r>
            <a:r>
              <a:rPr lang="cs-CZ" dirty="0" smtClean="0"/>
              <a:t>. L 311, 7.12.2018: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/>
              <a:pPr/>
              <a:t>13</a:t>
            </a:fld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668343"/>
              </p:ext>
            </p:extLst>
          </p:nvPr>
        </p:nvGraphicFramePr>
        <p:xfrm>
          <a:off x="539552" y="2492896"/>
          <a:ext cx="8136904" cy="3864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/>
              </a:tblGrid>
              <a:tr h="1512168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270510" algn="l"/>
                        </a:tabLst>
                      </a:pPr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</a:rPr>
                        <a:t>Směrnice Rady (EU) </a:t>
                      </a:r>
                      <a:r>
                        <a:rPr lang="cs-CZ" sz="2200" b="0" dirty="0" smtClean="0">
                          <a:solidFill>
                            <a:schemeClr val="tx1"/>
                          </a:solidFill>
                          <a:effectLst/>
                        </a:rPr>
                        <a:t>2018/1910, kterou </a:t>
                      </a:r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</a:rPr>
                        <a:t>se mění směrnice 2006/112/ES, pokud jde o harmonizaci a zjednodušení určitých pravidel v systému daně z přidané hodnoty pro obchod mezi členskými státy</a:t>
                      </a:r>
                      <a:endParaRPr lang="cs-CZ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176131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270510" algn="l"/>
                        </a:tabLst>
                      </a:pPr>
                      <a:r>
                        <a:rPr lang="cs-CZ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Prováděcí</a:t>
                      </a:r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</a:rPr>
                        <a:t> nařízení Rady (EU) </a:t>
                      </a:r>
                      <a:r>
                        <a:rPr lang="cs-CZ" sz="2200" b="0" dirty="0" smtClean="0">
                          <a:solidFill>
                            <a:schemeClr val="tx1"/>
                          </a:solidFill>
                          <a:effectLst/>
                        </a:rPr>
                        <a:t>2018/1912, kterým </a:t>
                      </a:r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</a:rPr>
                        <a:t>se mění prováděcí nařízení (EU) č. 282/2011, pokud jde o některá osvobození od daně pro plnění uvnitř </a:t>
                      </a:r>
                      <a:r>
                        <a:rPr lang="cs-CZ" sz="2200" b="0" dirty="0" smtClean="0">
                          <a:solidFill>
                            <a:schemeClr val="tx1"/>
                          </a:solidFill>
                          <a:effectLst/>
                        </a:rPr>
                        <a:t>Společenství</a:t>
                      </a:r>
                      <a:endParaRPr lang="cs-CZ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176131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270510" algn="l"/>
                        </a:tabLst>
                      </a:pPr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</a:rPr>
                        <a:t>Nařízení Rady (EU) </a:t>
                      </a:r>
                      <a:r>
                        <a:rPr lang="cs-CZ" sz="2200" b="0" dirty="0" smtClean="0">
                          <a:solidFill>
                            <a:schemeClr val="tx1"/>
                          </a:solidFill>
                          <a:effectLst/>
                        </a:rPr>
                        <a:t>2018/1909, kterým </a:t>
                      </a:r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</a:rPr>
                        <a:t>se mění nařízení (EU) </a:t>
                      </a:r>
                      <a:r>
                        <a:rPr lang="cs-CZ" sz="2200" b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cs-CZ" sz="220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2200" b="0" dirty="0" smtClean="0">
                          <a:solidFill>
                            <a:schemeClr val="tx1"/>
                          </a:solidFill>
                          <a:effectLst/>
                        </a:rPr>
                        <a:t>č</a:t>
                      </a:r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</a:rPr>
                        <a:t>. 904/2010, pokud jde o výměnu informací pro účely kontroly správného uplatňování režimu call-</a:t>
                      </a:r>
                      <a:r>
                        <a:rPr lang="cs-CZ" sz="2200" b="0" dirty="0" err="1">
                          <a:solidFill>
                            <a:schemeClr val="tx1"/>
                          </a:solidFill>
                          <a:effectLst/>
                        </a:rPr>
                        <a:t>off</a:t>
                      </a:r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200" b="0" dirty="0" err="1">
                          <a:solidFill>
                            <a:schemeClr val="tx1"/>
                          </a:solidFill>
                          <a:effectLst/>
                        </a:rPr>
                        <a:t>stock</a:t>
                      </a:r>
                      <a:endParaRPr lang="cs-CZ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8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0" dirty="0" smtClean="0"/>
              <a:t>(2)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Obsah: čtyři opatření </a:t>
            </a:r>
            <a:r>
              <a:rPr lang="cs-CZ" dirty="0"/>
              <a:t>ke zlepšení stávajícího systému </a:t>
            </a:r>
            <a:r>
              <a:rPr lang="cs-CZ" dirty="0" smtClean="0"/>
              <a:t>DPH  </a:t>
            </a:r>
            <a:br>
              <a:rPr lang="cs-CZ" dirty="0" smtClean="0"/>
            </a:br>
            <a:r>
              <a:rPr lang="cs-CZ" dirty="0" smtClean="0"/>
              <a:t>při </a:t>
            </a:r>
            <a:r>
              <a:rPr lang="cs-CZ" dirty="0"/>
              <a:t>dodání zboží uvnitř </a:t>
            </a:r>
            <a:r>
              <a:rPr lang="cs-CZ" dirty="0" smtClean="0"/>
              <a:t>Společenství</a:t>
            </a:r>
          </a:p>
          <a:p>
            <a:pPr marL="892175" lvl="1" indent="-514350">
              <a:buFont typeface="+mj-lt"/>
              <a:buAutoNum type="arabicPeriod"/>
            </a:pPr>
            <a:r>
              <a:rPr lang="cs-CZ" sz="2600" dirty="0"/>
              <a:t>dodatečné hmotněprávní podmínky pro osvobození od daně při dodání zboží do jiného členského státu, zejména podmínka </a:t>
            </a:r>
            <a:r>
              <a:rPr lang="cs-CZ" sz="2600" dirty="0" smtClean="0"/>
              <a:t>DIČ </a:t>
            </a:r>
            <a:r>
              <a:rPr lang="cs-CZ" sz="2600" dirty="0"/>
              <a:t>pořizovatele, </a:t>
            </a:r>
          </a:p>
          <a:p>
            <a:pPr marL="892175" lvl="1" indent="-514350">
              <a:buFont typeface="+mj-lt"/>
              <a:buAutoNum type="arabicPeriod"/>
            </a:pPr>
            <a:r>
              <a:rPr lang="cs-CZ" sz="2600" dirty="0"/>
              <a:t>minimální </a:t>
            </a:r>
            <a:r>
              <a:rPr lang="cs-CZ" sz="2600" dirty="0" smtClean="0"/>
              <a:t>standardizace </a:t>
            </a:r>
            <a:r>
              <a:rPr lang="cs-CZ" sz="2600" dirty="0"/>
              <a:t>důkazů pro prokázání dodání </a:t>
            </a:r>
            <a:r>
              <a:rPr lang="cs-CZ" sz="2600" dirty="0" smtClean="0"/>
              <a:t>zboží do jiného členského státu ,</a:t>
            </a:r>
            <a:endParaRPr lang="cs-CZ" sz="2600" dirty="0"/>
          </a:p>
          <a:p>
            <a:pPr marL="892175" lvl="1" indent="-514350">
              <a:buFont typeface="+mj-lt"/>
              <a:buAutoNum type="arabicPeriod"/>
            </a:pPr>
            <a:r>
              <a:rPr lang="cs-CZ" sz="2600" dirty="0"/>
              <a:t>harmonizovaná pravidla pro uplatňování </a:t>
            </a:r>
            <a:r>
              <a:rPr lang="cs-CZ" sz="2600" dirty="0" smtClean="0"/>
              <a:t>DPH u </a:t>
            </a:r>
            <a:r>
              <a:rPr lang="cs-CZ" sz="2600" dirty="0"/>
              <a:t>transakcí v </a:t>
            </a:r>
            <a:r>
              <a:rPr lang="cs-CZ" sz="2600" dirty="0" smtClean="0"/>
              <a:t>řetězci – pro přiřazení přepravy, </a:t>
            </a:r>
            <a:endParaRPr lang="cs-CZ" sz="2600" dirty="0"/>
          </a:p>
          <a:p>
            <a:pPr marL="892175" lvl="1" indent="-514350">
              <a:buFont typeface="+mj-lt"/>
              <a:buAutoNum type="arabicPeriod"/>
            </a:pPr>
            <a:r>
              <a:rPr lang="cs-CZ" sz="2600" dirty="0" smtClean="0"/>
              <a:t>harmonizace </a:t>
            </a:r>
            <a:r>
              <a:rPr lang="cs-CZ" sz="2600" dirty="0"/>
              <a:t>pravidel pro přeshraniční sklady zboží (typu call-</a:t>
            </a:r>
            <a:r>
              <a:rPr lang="cs-CZ" sz="2600" dirty="0" err="1"/>
              <a:t>off</a:t>
            </a:r>
            <a:r>
              <a:rPr lang="cs-CZ" sz="2600" dirty="0"/>
              <a:t> </a:t>
            </a:r>
            <a:r>
              <a:rPr lang="cs-CZ" sz="2600" dirty="0" err="1"/>
              <a:t>stock</a:t>
            </a:r>
            <a:r>
              <a:rPr lang="cs-CZ" sz="2600" dirty="0" smtClean="0"/>
              <a:t>).</a:t>
            </a:r>
          </a:p>
          <a:p>
            <a:r>
              <a:rPr lang="cs-CZ" dirty="0" smtClean="0"/>
              <a:t>Účinnost od  1. 1. 2020.</a:t>
            </a:r>
            <a:endParaRPr lang="cs-CZ" dirty="0"/>
          </a:p>
          <a:p>
            <a:pPr marL="892175" lvl="1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74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 smtClean="0"/>
              <a:t>4. Všeobecný reverse charge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cs-CZ" sz="2200" dirty="0" smtClean="0"/>
              <a:t>Název: Návrh směrnice Rady, kterou se mění směrnice 2006/112/ES o společném systému daně z přidané hodnoty, pokud jde o </a:t>
            </a:r>
            <a:r>
              <a:rPr lang="cs-CZ" sz="2200" b="1" dirty="0" smtClean="0"/>
              <a:t>dočasné používání všeobecného mechanismu přenesení daňové povinnosti </a:t>
            </a:r>
            <a:r>
              <a:rPr lang="cs-CZ" sz="2200" dirty="0" smtClean="0"/>
              <a:t>ve vztahu k dodání zboží a poskytnutí služeb nad určitou prahovou hodnotu.</a:t>
            </a:r>
          </a:p>
          <a:p>
            <a:pPr algn="just">
              <a:defRPr/>
            </a:pPr>
            <a:r>
              <a:rPr lang="cs-CZ" sz="2200" dirty="0" smtClean="0"/>
              <a:t>Obsah: Členské státy, které splňují stanovená kritéria (ČR kritéria splňuje), mohou požádat o povolení zavést všeobecný mechanismus přenesení daňové povinnosti u veškerých tuzemských plnění přesahujících 17 500 EUR (přibližně 450 tis. Kč), a to na dočasnou dobu do 30. června 2022.</a:t>
            </a:r>
          </a:p>
          <a:p>
            <a:pPr algn="just">
              <a:defRPr/>
            </a:pPr>
            <a:r>
              <a:rPr lang="cs-CZ" sz="2200" dirty="0" smtClean="0"/>
              <a:t>Stav projednávání: přijat tzv. obecný přístup, schválení se očekává na Radě 20. 12. 2018, do konce roku publikování v </a:t>
            </a:r>
            <a:r>
              <a:rPr lang="cs-CZ" sz="2200" dirty="0" err="1" smtClean="0"/>
              <a:t>Úř</a:t>
            </a:r>
            <a:r>
              <a:rPr lang="cs-CZ" sz="2200" dirty="0" smtClean="0"/>
              <a:t>. věstníku.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006B7-EE24-4205-9299-F356E787B99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8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 smtClean="0"/>
              <a:t>5. Reforma sazeb DPH </a:t>
            </a:r>
          </a:p>
        </p:txBody>
      </p:sp>
      <p:sp>
        <p:nvSpPr>
          <p:cNvPr id="870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400" dirty="0" smtClean="0"/>
              <a:t>Název: Návrh směrnice Rady, kterou se mění směrnice 2006/112/ES, pokud jde o sazby daně z přidané hodnoty.</a:t>
            </a:r>
          </a:p>
          <a:p>
            <a:pPr algn="just"/>
            <a:r>
              <a:rPr lang="cs-CZ" altLang="cs-CZ" sz="2400" dirty="0" smtClean="0"/>
              <a:t>Dokument Rady 5335/18 z 18. 1. 2018. </a:t>
            </a:r>
          </a:p>
          <a:p>
            <a:pPr algn="just"/>
            <a:r>
              <a:rPr lang="cs-CZ" altLang="cs-CZ" sz="2400" dirty="0" smtClean="0"/>
              <a:t>Obsah: možnost aplikace dvou snížených sazeb  </a:t>
            </a:r>
            <a:br>
              <a:rPr lang="cs-CZ" altLang="cs-CZ" sz="2400" dirty="0" smtClean="0"/>
            </a:br>
            <a:r>
              <a:rPr lang="cs-CZ" altLang="cs-CZ" sz="2400" dirty="0" smtClean="0"/>
              <a:t>v rozmezí 5 - 15 %, dále sazby pod 5 %  a sazby 0 %; dosavadní seznam zboží a služeb, u kterých lze uplatňovat snížené sazby, nahradí seznam zboží a služeb, u kterých bude povinnost uplatňovat základní sazbu; povinnost pro členské státy zajistit, že vážená průměrná sazba je alespoň 12 %</a:t>
            </a:r>
          </a:p>
          <a:p>
            <a:pPr algn="just"/>
            <a:r>
              <a:rPr lang="cs-CZ" altLang="cs-CZ" sz="2400" dirty="0" smtClean="0"/>
              <a:t>Stav projednání: projednává se, zatím bez výsledku.</a:t>
            </a:r>
          </a:p>
          <a:p>
            <a:pPr algn="just">
              <a:lnSpc>
                <a:spcPct val="120000"/>
              </a:lnSpc>
            </a:pP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B888C-E5AC-4DF3-B80A-A0EB4E4AFA2B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6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/>
              <a:t>6. Zjednodušení pro malé podniky </a:t>
            </a:r>
            <a:endParaRPr lang="cs-CZ" b="1" dirty="0"/>
          </a:p>
        </p:txBody>
      </p:sp>
      <p:sp>
        <p:nvSpPr>
          <p:cNvPr id="880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400" dirty="0" smtClean="0"/>
              <a:t>Název: Návrh směrnice Rady, kterou se mění směrnice 2006/112/ES, o společném systému daně z přidané hodnoty, pokud jde o zvláštní režim pro malé podniky. </a:t>
            </a:r>
          </a:p>
          <a:p>
            <a:pPr algn="just"/>
            <a:r>
              <a:rPr lang="cs-CZ" altLang="cs-CZ" sz="2400" dirty="0" smtClean="0"/>
              <a:t>Dokument Rady 5334/18  z 18. 1. 2018.</a:t>
            </a:r>
          </a:p>
          <a:p>
            <a:pPr algn="just"/>
            <a:r>
              <a:rPr lang="cs-CZ" altLang="cs-CZ" sz="2400" dirty="0" smtClean="0"/>
              <a:t>Obsah: úprava zvláštního režimu pro malé podniky - nastavení maximálního EU limitu pro registraci, rozšíření režimu na všechny podniky usazené v EU, tj. české podniky by mohly uplatňovat osvobození v jiných členských státech, pokud jejich obrat je pod limity.</a:t>
            </a:r>
          </a:p>
          <a:p>
            <a:r>
              <a:rPr lang="cs-CZ" altLang="cs-CZ" sz="2400" dirty="0" smtClean="0"/>
              <a:t>Stav projednání: projednává se, dokončení se předpokládá  </a:t>
            </a:r>
            <a:br>
              <a:rPr lang="cs-CZ" altLang="cs-CZ" sz="2400" dirty="0" smtClean="0"/>
            </a:br>
            <a:r>
              <a:rPr lang="cs-CZ" altLang="cs-CZ" sz="2400" dirty="0" smtClean="0"/>
              <a:t>v roce 2019.</a:t>
            </a:r>
          </a:p>
          <a:p>
            <a:pPr algn="just">
              <a:lnSpc>
                <a:spcPct val="120000"/>
              </a:lnSpc>
            </a:pP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43139-B437-4FA9-91D3-CC4E5885973E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0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 smtClean="0"/>
              <a:t>7. Konečný systém DPH 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400" dirty="0" smtClean="0"/>
              <a:t>Název: Návrh směrnice Rady, kterou se mění směrnice 2006/112/ES, pokud jde o zavedení podrobných technických opatření pro uplatňování konečného systému DPH pro </a:t>
            </a:r>
            <a:r>
              <a:rPr lang="cs-CZ" altLang="cs-CZ" sz="2400" b="1" dirty="0" smtClean="0"/>
              <a:t>zdanění obchodu mezi členskými státy</a:t>
            </a:r>
            <a:r>
              <a:rPr lang="cs-CZ" altLang="cs-CZ" sz="2400" dirty="0" smtClean="0"/>
              <a:t>. </a:t>
            </a:r>
          </a:p>
          <a:p>
            <a:pPr algn="just"/>
            <a:r>
              <a:rPr lang="cs-CZ" altLang="cs-CZ" sz="2400" dirty="0" smtClean="0"/>
              <a:t>Dokument Rady 9462/18 z 29. 5. 2018.</a:t>
            </a:r>
          </a:p>
          <a:p>
            <a:pPr algn="just"/>
            <a:r>
              <a:rPr lang="cs-CZ" altLang="cs-CZ" sz="2400" dirty="0" smtClean="0"/>
              <a:t>Obsah: rozpracovaná opatření v souvislosti s principy                </a:t>
            </a:r>
            <a:br>
              <a:rPr lang="cs-CZ" altLang="cs-CZ" sz="2400" dirty="0" smtClean="0"/>
            </a:br>
            <a:r>
              <a:rPr lang="cs-CZ" altLang="cs-CZ" sz="2400" dirty="0" smtClean="0"/>
              <a:t>tzv. konečného systému DPH u dodání zboží uvnitř Unie: </a:t>
            </a:r>
          </a:p>
          <a:p>
            <a:pPr lvl="1" algn="just"/>
            <a:r>
              <a:rPr lang="cs-CZ" altLang="cs-CZ" dirty="0" smtClean="0"/>
              <a:t>jediné plnění s místem plnění ve státě ukončení přepravy, </a:t>
            </a:r>
          </a:p>
          <a:p>
            <a:pPr lvl="1" algn="just"/>
            <a:r>
              <a:rPr lang="cs-CZ" altLang="cs-CZ" dirty="0" smtClean="0"/>
              <a:t>povinnost odvodu daně dodavatelem, s výjimkou případů dodání certifikované osobě, </a:t>
            </a:r>
          </a:p>
          <a:p>
            <a:pPr lvl="1" algn="just"/>
            <a:r>
              <a:rPr lang="cs-CZ" altLang="cs-CZ" dirty="0" smtClean="0"/>
              <a:t>rozšíření zjednodušeného režimu jednoho správního místa  (OSS).</a:t>
            </a:r>
          </a:p>
          <a:p>
            <a:r>
              <a:rPr lang="cs-CZ" altLang="cs-CZ" sz="2400" dirty="0" smtClean="0"/>
              <a:t>Stav projednání: projednává se, bez odhadu dokončení.</a:t>
            </a:r>
          </a:p>
          <a:p>
            <a:pPr algn="just">
              <a:lnSpc>
                <a:spcPct val="120000"/>
              </a:lnSpc>
            </a:pP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9ACE4-E639-4BDB-A903-AA2A0AF6F145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5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3399"/>
                </a:solidFill>
              </a:rPr>
              <a:t>Porovnání systémů DPH </a:t>
            </a:r>
            <a:r>
              <a:rPr lang="cs-CZ" b="1" dirty="0" smtClean="0">
                <a:solidFill>
                  <a:srgbClr val="003399"/>
                </a:solidFill>
              </a:rPr>
              <a:t> </a:t>
            </a:r>
            <a:br>
              <a:rPr lang="cs-CZ" b="1" dirty="0" smtClean="0">
                <a:solidFill>
                  <a:srgbClr val="003399"/>
                </a:solidFill>
              </a:rPr>
            </a:br>
            <a:r>
              <a:rPr lang="cs-CZ" b="1" dirty="0" smtClean="0">
                <a:solidFill>
                  <a:srgbClr val="003399"/>
                </a:solidFill>
              </a:rPr>
              <a:t>u intra-EU dodání zboží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Současný</a:t>
            </a:r>
            <a:endParaRPr lang="cs-CZ" sz="32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3000" dirty="0">
                <a:solidFill>
                  <a:srgbClr val="FF0000"/>
                </a:solidFill>
              </a:rPr>
              <a:t>Navrhovaný „konečný</a:t>
            </a:r>
            <a:r>
              <a:rPr lang="cs-CZ" sz="3000" dirty="0" smtClean="0">
                <a:solidFill>
                  <a:srgbClr val="FF0000"/>
                </a:solidFill>
              </a:rPr>
              <a:t>“</a:t>
            </a:r>
            <a:endParaRPr lang="cs-CZ" sz="3000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19</a:t>
            </a:fld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410445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76872"/>
            <a:ext cx="417646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4572000" y="1700808"/>
            <a:ext cx="0" cy="38884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35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2400" cy="1619895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BREXIT   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600" y="2348880"/>
            <a:ext cx="7772400" cy="1944215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I. Varianta bez dohody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II. Varianta s dohodou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III. Revokace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5884-5A7D-4F14-AF61-F4735DF2293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7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Autofit/>
          </a:bodyPr>
          <a:lstStyle/>
          <a:p>
            <a:r>
              <a:rPr lang="cs-CZ" i="1" dirty="0" smtClean="0"/>
              <a:t>8. E-commerce – nové návrhy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i="1" dirty="0"/>
              <a:t>S účinností od  1. 1. 2021 dojde ke </a:t>
            </a:r>
            <a:r>
              <a:rPr lang="cs-CZ" sz="2600" i="1" dirty="0" smtClean="0"/>
              <a:t>změnám v oblasti DPH u e-commerce:</a:t>
            </a:r>
          </a:p>
          <a:p>
            <a:pPr lvl="1"/>
            <a:r>
              <a:rPr lang="cs-CZ" sz="2600" i="1" dirty="0" smtClean="0"/>
              <a:t>zrušení </a:t>
            </a:r>
            <a:r>
              <a:rPr lang="cs-CZ" sz="2600" i="1" dirty="0"/>
              <a:t>stávajícího osvobození od DPH při dovozu malých </a:t>
            </a:r>
            <a:r>
              <a:rPr lang="cs-CZ" sz="2600" i="1" dirty="0" smtClean="0"/>
              <a:t>zásilek a zavedení variantních zjednodušených postupů pro </a:t>
            </a:r>
            <a:br>
              <a:rPr lang="cs-CZ" sz="2600" i="1" dirty="0" smtClean="0"/>
            </a:br>
            <a:r>
              <a:rPr lang="cs-CZ" sz="2600" i="1" dirty="0" smtClean="0"/>
              <a:t>výběr DPH;</a:t>
            </a:r>
          </a:p>
          <a:p>
            <a:pPr lvl="1"/>
            <a:r>
              <a:rPr lang="cs-CZ" sz="2600" i="1" dirty="0" smtClean="0"/>
              <a:t>nová role platforem při výběru DPH.</a:t>
            </a:r>
          </a:p>
          <a:p>
            <a:r>
              <a:rPr lang="cs-CZ" sz="2600" i="1" dirty="0"/>
              <a:t>Základní rámcová pravidla byla schválena v rámci směrnice Rady (EU) 2017/2455, ze dne 5. prosince </a:t>
            </a:r>
            <a:r>
              <a:rPr lang="cs-CZ" sz="2600" i="1" dirty="0" smtClean="0"/>
              <a:t>2017.</a:t>
            </a:r>
          </a:p>
          <a:p>
            <a:r>
              <a:rPr lang="cs-CZ" sz="2600" i="1" dirty="0" smtClean="0"/>
              <a:t>Dne 11. 12. 2018 má Komise schválit a předložit další balíček souvisejících návrhů na změny</a:t>
            </a:r>
          </a:p>
          <a:p>
            <a:pPr lvl="1"/>
            <a:r>
              <a:rPr lang="cs-CZ" sz="2600" i="1" dirty="0" smtClean="0"/>
              <a:t>směrnice 2006/112/ES  a  prováděcího nařízení 282/2011,</a:t>
            </a:r>
          </a:p>
          <a:p>
            <a:pPr lvl="1"/>
            <a:r>
              <a:rPr lang="cs-CZ" sz="2600" i="1" dirty="0" smtClean="0"/>
              <a:t>nařízení Komise 815/2012.</a:t>
            </a:r>
          </a:p>
          <a:p>
            <a:pPr lvl="1">
              <a:spcBef>
                <a:spcPts val="600"/>
              </a:spcBef>
            </a:pPr>
            <a:endParaRPr lang="cs-CZ" dirty="0" smtClean="0"/>
          </a:p>
          <a:p>
            <a:pPr>
              <a:spcBef>
                <a:spcPts val="60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7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99FCF29-EC1F-4E85-B3A7-5AE5098C5ECD}" type="slidenum">
              <a:rPr lang="cs-CZ" smtClean="0">
                <a:latin typeface="Times New Roman" charset="0"/>
              </a:rPr>
              <a:pPr>
                <a:defRPr/>
              </a:pPr>
              <a:t>21</a:t>
            </a:fld>
            <a:endParaRPr lang="cs-CZ" dirty="0" smtClean="0">
              <a:latin typeface="Times New Roman" charset="0"/>
            </a:endParaRPr>
          </a:p>
        </p:txBody>
      </p:sp>
      <p:sp>
        <p:nvSpPr>
          <p:cNvPr id="83971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  <p:sp>
        <p:nvSpPr>
          <p:cNvPr id="8397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diskuse / otázky</a:t>
            </a:r>
          </a:p>
        </p:txBody>
      </p:sp>
      <p:sp>
        <p:nvSpPr>
          <p:cNvPr id="83973" name="Podnadpis 2"/>
          <p:cNvSpPr>
            <a:spLocks noGrp="1"/>
          </p:cNvSpPr>
          <p:nvPr>
            <p:ph type="subTitle" idx="4294967295"/>
          </p:nvPr>
        </p:nvSpPr>
        <p:spPr>
          <a:xfrm>
            <a:off x="1549400" y="4059238"/>
            <a:ext cx="6045200" cy="1593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s-CZ" altLang="cs-CZ" dirty="0" smtClean="0"/>
              <a:t>Děkuji za pozornost. </a:t>
            </a:r>
          </a:p>
        </p:txBody>
      </p:sp>
      <p:sp>
        <p:nvSpPr>
          <p:cNvPr id="83974" name="Zástupný symbol pro číslo snímku 3"/>
          <p:cNvSpPr txBox="1">
            <a:spLocks noGrp="1"/>
          </p:cNvSpPr>
          <p:nvPr/>
        </p:nvSpPr>
        <p:spPr bwMode="auto">
          <a:xfrm>
            <a:off x="6588125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GB" altLang="cs-CZ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dirty="0" smtClean="0"/>
              <a:t> I. </a:t>
            </a:r>
            <a:r>
              <a:rPr lang="cs-CZ" dirty="0" err="1" smtClean="0"/>
              <a:t>Brexit</a:t>
            </a:r>
            <a:r>
              <a:rPr lang="cs-CZ" dirty="0" smtClean="0"/>
              <a:t> bez dohody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1044798" y="1772830"/>
            <a:ext cx="7141938" cy="523236"/>
            <a:chOff x="971600" y="3212972"/>
            <a:chExt cx="7141938" cy="447284"/>
          </a:xfrm>
        </p:grpSpPr>
        <p:sp>
          <p:nvSpPr>
            <p:cNvPr id="6" name="TextovéPole 5"/>
            <p:cNvSpPr txBox="1"/>
            <p:nvPr/>
          </p:nvSpPr>
          <p:spPr>
            <a:xfrm>
              <a:off x="971600" y="3212985"/>
              <a:ext cx="3564396" cy="447271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cs-CZ" sz="2800" dirty="0">
                  <a:solidFill>
                    <a:schemeClr val="bg1"/>
                  </a:solidFill>
                </a:rPr>
                <a:t>UK </a:t>
              </a:r>
              <a:r>
                <a:rPr lang="cs-CZ" sz="2800" dirty="0" smtClean="0">
                  <a:solidFill>
                    <a:schemeClr val="bg1"/>
                  </a:solidFill>
                </a:rPr>
                <a:t>členským státem </a:t>
              </a:r>
              <a:endParaRPr lang="cs-CZ" sz="28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4549142" y="3212972"/>
              <a:ext cx="3564396" cy="447271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cs-CZ" sz="2800" dirty="0">
                  <a:solidFill>
                    <a:schemeClr val="bg1"/>
                  </a:solidFill>
                </a:rPr>
                <a:t>UK </a:t>
              </a:r>
              <a:r>
                <a:rPr lang="cs-CZ" sz="2800" dirty="0" smtClean="0">
                  <a:solidFill>
                    <a:schemeClr val="bg1"/>
                  </a:solidFill>
                </a:rPr>
                <a:t>třetí zemí </a:t>
              </a:r>
              <a:endParaRPr lang="cs-CZ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1041375" y="2420887"/>
            <a:ext cx="7148784" cy="523220"/>
            <a:chOff x="1000795" y="1243207"/>
            <a:chExt cx="7148784" cy="447270"/>
          </a:xfrm>
        </p:grpSpPr>
        <p:sp>
          <p:nvSpPr>
            <p:cNvPr id="10" name="TextovéPole 9"/>
            <p:cNvSpPr txBox="1"/>
            <p:nvPr/>
          </p:nvSpPr>
          <p:spPr>
            <a:xfrm>
              <a:off x="1000795" y="1243207"/>
              <a:ext cx="3564396" cy="447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2"/>
                  </a:solidFill>
                </a:rPr>
                <a:t>29. 3. 2019 </a:t>
              </a:r>
              <a:endParaRPr lang="cs-CZ" sz="2800" dirty="0">
                <a:solidFill>
                  <a:schemeClr val="tx2"/>
                </a:solidFill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585183" y="1243207"/>
              <a:ext cx="3564396" cy="447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2"/>
                  </a:solidFill>
                </a:rPr>
                <a:t>30.3.2019</a:t>
              </a:r>
              <a:endParaRPr lang="cs-CZ" sz="2800" dirty="0">
                <a:solidFill>
                  <a:schemeClr val="tx2"/>
                </a:solidFill>
              </a:endParaRPr>
            </a:p>
          </p:txBody>
        </p:sp>
      </p:grpSp>
      <p:sp>
        <p:nvSpPr>
          <p:cNvPr id="12" name="TextovéPole 11"/>
          <p:cNvSpPr txBox="1"/>
          <p:nvPr/>
        </p:nvSpPr>
        <p:spPr>
          <a:xfrm>
            <a:off x="1783196" y="3284984"/>
            <a:ext cx="185270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vystoupení</a:t>
            </a:r>
            <a:endParaRPr lang="cs-CZ" sz="2800" dirty="0"/>
          </a:p>
        </p:txBody>
      </p:sp>
      <p:sp>
        <p:nvSpPr>
          <p:cNvPr id="16" name="Rovnoramenný trojúhelník 15"/>
          <p:cNvSpPr/>
          <p:nvPr/>
        </p:nvSpPr>
        <p:spPr>
          <a:xfrm rot="16200000" flipH="1">
            <a:off x="4625763" y="2551692"/>
            <a:ext cx="306278" cy="2616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ovnoramenný trojúhelník 16"/>
          <p:cNvSpPr/>
          <p:nvPr/>
        </p:nvSpPr>
        <p:spPr>
          <a:xfrm rot="5400000" flipH="1">
            <a:off x="4318292" y="2550953"/>
            <a:ext cx="306278" cy="2616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2" idx="3"/>
          </p:cNvCxnSpPr>
          <p:nvPr/>
        </p:nvCxnSpPr>
        <p:spPr>
          <a:xfrm flipV="1">
            <a:off x="3635896" y="2944108"/>
            <a:ext cx="964133" cy="6024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4600029" y="1340768"/>
            <a:ext cx="48068" cy="36724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2938710" y="4115643"/>
            <a:ext cx="1656184" cy="52322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24:00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783196" y="4113004"/>
            <a:ext cx="1006922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i="1" dirty="0" smtClean="0"/>
              <a:t>SEČ</a:t>
            </a:r>
            <a:endParaRPr lang="cs-CZ" sz="2800" i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681806" y="4115643"/>
            <a:ext cx="1656184" cy="52322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00:00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4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b="0" dirty="0" err="1" smtClean="0"/>
              <a:t>Brexit</a:t>
            </a:r>
            <a:r>
              <a:rPr lang="cs-CZ" b="0" dirty="0" smtClean="0"/>
              <a:t> bez dohody – otázky /dopady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Calibri" panose="020F0502020204030204" pitchFamily="34" charset="0"/>
              <a:buChar char="→"/>
            </a:pPr>
            <a:r>
              <a:rPr lang="cs-CZ" b="1" dirty="0"/>
              <a:t>I</a:t>
            </a:r>
            <a:r>
              <a:rPr lang="cs-CZ" b="1" dirty="0" smtClean="0"/>
              <a:t>ntra-EU dodání zboží se změní na vývoz / dovoz</a:t>
            </a:r>
            <a:r>
              <a:rPr lang="cs-CZ" dirty="0" smtClean="0"/>
              <a:t>, </a:t>
            </a:r>
            <a:r>
              <a:rPr lang="cs-CZ" dirty="0"/>
              <a:t>odpojení od  IT sítí, </a:t>
            </a:r>
            <a:r>
              <a:rPr lang="cs-CZ" dirty="0" smtClean="0"/>
              <a:t>databází EU:</a:t>
            </a:r>
            <a:endParaRPr lang="cs-CZ" dirty="0"/>
          </a:p>
          <a:p>
            <a:pPr algn="just"/>
            <a:r>
              <a:rPr lang="cs-CZ" dirty="0" smtClean="0"/>
              <a:t>nejasné řešení pro zboží „na cestě“ z UK do ČS:</a:t>
            </a:r>
          </a:p>
          <a:p>
            <a:pPr lvl="1" algn="just"/>
            <a:r>
              <a:rPr lang="cs-CZ" dirty="0" smtClean="0"/>
              <a:t>intra-EU dodání – k 15. dni měsíce po pořízení / k vystavení dokladu,</a:t>
            </a:r>
          </a:p>
          <a:p>
            <a:pPr lvl="1" algn="just"/>
            <a:r>
              <a:rPr lang="cs-CZ" dirty="0" smtClean="0"/>
              <a:t>dovoz – propuštění do celního režimu volného oběhu; </a:t>
            </a:r>
          </a:p>
          <a:p>
            <a:pPr algn="just"/>
            <a:r>
              <a:rPr lang="cs-CZ" dirty="0" smtClean="0"/>
              <a:t>obdobně - </a:t>
            </a:r>
            <a:r>
              <a:rPr lang="cs-CZ" dirty="0"/>
              <a:t>pro zboží „na cestě“ z </a:t>
            </a:r>
            <a:r>
              <a:rPr lang="cs-CZ" dirty="0" smtClean="0"/>
              <a:t>ČS do UK:</a:t>
            </a:r>
            <a:endParaRPr lang="cs-CZ" dirty="0"/>
          </a:p>
          <a:p>
            <a:pPr lvl="1" algn="just"/>
            <a:r>
              <a:rPr lang="cs-CZ" dirty="0" smtClean="0"/>
              <a:t>osvobozené dodání zboží do jiného členského státu / zasílání zboží  - není zdanitelné plnění v EU,</a:t>
            </a:r>
          </a:p>
          <a:p>
            <a:pPr lvl="1" algn="just"/>
            <a:r>
              <a:rPr lang="cs-CZ" dirty="0" smtClean="0"/>
              <a:t>otázka prokázání – předložení souhrnného hlášení není dostačující, po </a:t>
            </a:r>
            <a:r>
              <a:rPr lang="cs-CZ" dirty="0" err="1" smtClean="0"/>
              <a:t>brexitu</a:t>
            </a:r>
            <a:r>
              <a:rPr lang="cs-CZ" dirty="0" smtClean="0"/>
              <a:t> bez </a:t>
            </a:r>
            <a:r>
              <a:rPr lang="cs-CZ" dirty="0" smtClean="0"/>
              <a:t>správní spolupráce mezi členskými státy, </a:t>
            </a:r>
            <a:r>
              <a:rPr lang="cs-CZ" dirty="0" smtClean="0"/>
              <a:t>UK nebude poskytovat informace do </a:t>
            </a:r>
            <a:r>
              <a:rPr lang="cs-CZ" dirty="0"/>
              <a:t>VIES, daňové subjekty budou povinny prokazovat samy.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8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b="0" dirty="0" err="1" smtClean="0"/>
              <a:t>Brexit</a:t>
            </a:r>
            <a:r>
              <a:rPr lang="cs-CZ" b="0" dirty="0" smtClean="0"/>
              <a:t> bez dohody – otázky /dopady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Calibri" panose="020F0502020204030204" pitchFamily="34" charset="0"/>
              <a:buChar char="→"/>
            </a:pPr>
            <a:r>
              <a:rPr lang="cs-CZ" b="1" dirty="0"/>
              <a:t>V</a:t>
            </a:r>
            <a:r>
              <a:rPr lang="cs-CZ" b="1" dirty="0" smtClean="0"/>
              <a:t>racení DPH </a:t>
            </a:r>
            <a:r>
              <a:rPr lang="cs-CZ" dirty="0" smtClean="0"/>
              <a:t>z jiného státu:</a:t>
            </a:r>
            <a:endParaRPr lang="cs-CZ" b="1" dirty="0" smtClean="0"/>
          </a:p>
          <a:p>
            <a:pPr lvl="1" algn="just"/>
            <a:r>
              <a:rPr lang="cs-CZ" dirty="0" smtClean="0"/>
              <a:t>v rámci členských států EU – podle směrnice 2008/9</a:t>
            </a:r>
          </a:p>
          <a:p>
            <a:pPr lvl="2" algn="just"/>
            <a:r>
              <a:rPr lang="cs-CZ" dirty="0" smtClean="0"/>
              <a:t>žádost se podává elektronicky prostřednictvím portálu  </a:t>
            </a:r>
            <a:br>
              <a:rPr lang="cs-CZ" dirty="0" smtClean="0"/>
            </a:br>
            <a:r>
              <a:rPr lang="cs-CZ" dirty="0" smtClean="0"/>
              <a:t>ve státě usazení,</a:t>
            </a:r>
          </a:p>
          <a:p>
            <a:pPr lvl="2" algn="just"/>
            <a:r>
              <a:rPr lang="cs-CZ" dirty="0" smtClean="0"/>
              <a:t>předává se členskému státu vracení,</a:t>
            </a:r>
          </a:p>
          <a:p>
            <a:pPr lvl="2" algn="just"/>
            <a:r>
              <a:rPr lang="cs-CZ" dirty="0" smtClean="0"/>
              <a:t>doporučení: podat žádosti co nejdříve (zohlednit 15 dnů na předání žádostí, období pro vrácení – čtvrtletí /rok);</a:t>
            </a:r>
          </a:p>
          <a:p>
            <a:pPr lvl="1" algn="just"/>
            <a:r>
              <a:rPr lang="cs-CZ" dirty="0" smtClean="0"/>
              <a:t>ve třetí zemi – podle třinácté směrnice (86/560)</a:t>
            </a:r>
          </a:p>
          <a:p>
            <a:pPr lvl="2" algn="just"/>
            <a:r>
              <a:rPr lang="cs-CZ" dirty="0" smtClean="0"/>
              <a:t>žádost se podává ve státě vracení, podle pravidel tohoto státu,</a:t>
            </a:r>
          </a:p>
          <a:p>
            <a:pPr lvl="2" algn="just"/>
            <a:r>
              <a:rPr lang="cs-CZ" dirty="0" smtClean="0"/>
              <a:t>podle principu vzájemnosti (volitelné).</a:t>
            </a:r>
          </a:p>
          <a:p>
            <a:pPr lvl="2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3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b="0" dirty="0" err="1" smtClean="0"/>
              <a:t>Brexit</a:t>
            </a:r>
            <a:r>
              <a:rPr lang="cs-CZ" b="0" dirty="0" smtClean="0"/>
              <a:t> bez dohody – otázky /dopady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Calibri" panose="020F0502020204030204" pitchFamily="34" charset="0"/>
              <a:buChar char="→"/>
            </a:pPr>
            <a:r>
              <a:rPr lang="cs-CZ" b="1" dirty="0"/>
              <a:t>Z</a:t>
            </a:r>
            <a:r>
              <a:rPr lang="cs-CZ" b="1" dirty="0" smtClean="0"/>
              <a:t>vláštní režim MOSS </a:t>
            </a:r>
            <a:r>
              <a:rPr lang="cs-CZ" dirty="0" smtClean="0"/>
              <a:t>(digitální služby):</a:t>
            </a:r>
            <a:endParaRPr lang="cs-CZ" b="1" dirty="0" smtClean="0"/>
          </a:p>
          <a:p>
            <a:pPr lvl="1" algn="just"/>
            <a:r>
              <a:rPr lang="cs-CZ" dirty="0" smtClean="0"/>
              <a:t>na poskytnutí digitálních služeb do UK se MOSS nebude vztahovat;</a:t>
            </a:r>
          </a:p>
          <a:p>
            <a:pPr lvl="1" algn="just"/>
            <a:r>
              <a:rPr lang="cs-CZ" dirty="0" smtClean="0"/>
              <a:t>odpojení od  IT systémů – údaje z DAP (vč. oprav), ani platby nebudou předávány</a:t>
            </a:r>
          </a:p>
          <a:p>
            <a:pPr lvl="1" algn="just"/>
            <a:r>
              <a:rPr lang="cs-CZ" dirty="0" smtClean="0"/>
              <a:t>daňové subjekty ze třetích zemí registrované do MOSS v UK se budou muset přeregistrovat do non-EU MOSS 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do </a:t>
            </a:r>
            <a:r>
              <a:rPr lang="cs-CZ" dirty="0" smtClean="0"/>
              <a:t>některého členského státu.</a:t>
            </a:r>
          </a:p>
        </p:txBody>
      </p:sp>
    </p:spTree>
    <p:extLst>
      <p:ext uri="{BB962C8B-B14F-4D97-AF65-F5344CB8AC3E}">
        <p14:creationId xmlns:p14="http://schemas.microsoft.com/office/powerpoint/2010/main" val="3458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5258" y="197768"/>
            <a:ext cx="8507288" cy="1143000"/>
          </a:xfrm>
        </p:spPr>
        <p:txBody>
          <a:bodyPr>
            <a:noAutofit/>
          </a:bodyPr>
          <a:lstStyle/>
          <a:p>
            <a:r>
              <a:rPr lang="cs-CZ" dirty="0" smtClean="0"/>
              <a:t> II. </a:t>
            </a:r>
            <a:r>
              <a:rPr lang="cs-CZ" dirty="0" err="1" smtClean="0"/>
              <a:t>Brexit</a:t>
            </a:r>
            <a:r>
              <a:rPr lang="cs-CZ" dirty="0" smtClean="0"/>
              <a:t> s dohodou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4102" y="1545222"/>
            <a:ext cx="8229600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6156176" y="1743963"/>
            <a:ext cx="2775731" cy="1171277"/>
            <a:chOff x="4622340" y="1772830"/>
            <a:chExt cx="3567819" cy="1171277"/>
          </a:xfrm>
        </p:grpSpPr>
        <p:sp>
          <p:nvSpPr>
            <p:cNvPr id="7" name="TextovéPole 6"/>
            <p:cNvSpPr txBox="1"/>
            <p:nvPr/>
          </p:nvSpPr>
          <p:spPr>
            <a:xfrm>
              <a:off x="4622340" y="1772830"/>
              <a:ext cx="3564396" cy="523221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dirty="0">
                  <a:solidFill>
                    <a:prstClr val="white"/>
                  </a:solidFill>
                </a:rPr>
                <a:t>UK </a:t>
              </a:r>
              <a:r>
                <a:rPr lang="cs-CZ" sz="2800" dirty="0" smtClean="0">
                  <a:solidFill>
                    <a:prstClr val="white"/>
                  </a:solidFill>
                </a:rPr>
                <a:t>třetí zemí </a:t>
              </a:r>
              <a:endParaRPr lang="cs-CZ" sz="2800" dirty="0">
                <a:solidFill>
                  <a:prstClr val="white"/>
                </a:solidFill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625763" y="2420887"/>
              <a:ext cx="3564396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cs-CZ" sz="2800" dirty="0">
                <a:solidFill>
                  <a:srgbClr val="1F497D"/>
                </a:solidFill>
              </a:endParaRPr>
            </a:p>
          </p:txBody>
        </p:sp>
      </p:grpSp>
      <p:sp>
        <p:nvSpPr>
          <p:cNvPr id="16" name="Rovnoramenný trojúhelník 15"/>
          <p:cNvSpPr/>
          <p:nvPr/>
        </p:nvSpPr>
        <p:spPr>
          <a:xfrm rot="5400000" flipH="1">
            <a:off x="5834876" y="2529714"/>
            <a:ext cx="306278" cy="2616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Rovnoramenný trojúhelník 16"/>
          <p:cNvSpPr/>
          <p:nvPr/>
        </p:nvSpPr>
        <p:spPr>
          <a:xfrm rot="5400000" flipH="1">
            <a:off x="3437691" y="2522825"/>
            <a:ext cx="306278" cy="2616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19" name="Přímá spojnice se šipkou 18"/>
          <p:cNvCxnSpPr>
            <a:stCxn id="12" idx="3"/>
          </p:cNvCxnSpPr>
          <p:nvPr/>
        </p:nvCxnSpPr>
        <p:spPr>
          <a:xfrm>
            <a:off x="2768139" y="3517712"/>
            <a:ext cx="9918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3707904" y="1266908"/>
            <a:ext cx="76097" cy="44817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Skupina 13"/>
          <p:cNvGrpSpPr/>
          <p:nvPr/>
        </p:nvGrpSpPr>
        <p:grpSpPr>
          <a:xfrm>
            <a:off x="263004" y="1743963"/>
            <a:ext cx="3444900" cy="2866018"/>
            <a:chOff x="1041375" y="1772845"/>
            <a:chExt cx="3567819" cy="2866018"/>
          </a:xfrm>
        </p:grpSpPr>
        <p:sp>
          <p:nvSpPr>
            <p:cNvPr id="6" name="TextovéPole 5"/>
            <p:cNvSpPr txBox="1"/>
            <p:nvPr/>
          </p:nvSpPr>
          <p:spPr>
            <a:xfrm>
              <a:off x="1044798" y="1772845"/>
              <a:ext cx="3564396" cy="523221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dirty="0">
                  <a:solidFill>
                    <a:prstClr val="white"/>
                  </a:solidFill>
                </a:rPr>
                <a:t>UK </a:t>
              </a:r>
              <a:r>
                <a:rPr lang="cs-CZ" sz="2800" dirty="0" smtClean="0">
                  <a:solidFill>
                    <a:prstClr val="white"/>
                  </a:solidFill>
                </a:rPr>
                <a:t>členským státem </a:t>
              </a:r>
              <a:endParaRPr lang="cs-CZ" sz="2800" dirty="0">
                <a:solidFill>
                  <a:prstClr val="white"/>
                </a:solidFill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041375" y="2420887"/>
              <a:ext cx="3564396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rgbClr val="1F497D"/>
                  </a:solidFill>
                </a:rPr>
                <a:t>29. 3. 2019 </a:t>
              </a:r>
              <a:endParaRPr lang="cs-CZ" sz="2800" dirty="0">
                <a:solidFill>
                  <a:srgbClr val="1F497D"/>
                </a:solidFill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1626101" y="3284984"/>
              <a:ext cx="2009796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prstClr val="black"/>
                  </a:solidFill>
                </a:rPr>
                <a:t>vystoupení</a:t>
              </a:r>
              <a:endParaRPr lang="cs-CZ" sz="2800" dirty="0">
                <a:solidFill>
                  <a:prstClr val="black"/>
                </a:solidFill>
              </a:endParaRP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2938710" y="4115643"/>
              <a:ext cx="1656184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b="1" i="1" dirty="0" smtClean="0"/>
                <a:t>24:00</a:t>
              </a:r>
              <a:endParaRPr lang="cs-CZ" sz="2800" b="1" i="1" dirty="0"/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1783196" y="4113004"/>
              <a:ext cx="1006922" cy="52322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i="1" dirty="0" smtClean="0">
                  <a:solidFill>
                    <a:prstClr val="black"/>
                  </a:solidFill>
                </a:rPr>
                <a:t>SEČ</a:t>
              </a:r>
              <a:endParaRPr lang="cs-CZ" sz="2800" i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extovéPole 23"/>
          <p:cNvSpPr txBox="1"/>
          <p:nvPr/>
        </p:nvSpPr>
        <p:spPr>
          <a:xfrm>
            <a:off x="3784001" y="1266908"/>
            <a:ext cx="2334820" cy="954107"/>
          </a:xfrm>
          <a:prstGeom prst="rect">
            <a:avLst/>
          </a:prstGeom>
          <a:solidFill>
            <a:srgbClr val="00339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solidFill>
                  <a:prstClr val="white"/>
                </a:solidFill>
              </a:rPr>
              <a:t>UK </a:t>
            </a:r>
            <a:r>
              <a:rPr lang="cs-CZ" sz="2800" dirty="0" smtClean="0">
                <a:solidFill>
                  <a:prstClr val="white"/>
                </a:solidFill>
              </a:rPr>
              <a:t>jako členský stát </a:t>
            </a:r>
            <a:endParaRPr lang="cs-CZ" sz="2800" dirty="0">
              <a:solidFill>
                <a:prstClr val="white"/>
              </a:solidFill>
            </a:endParaRPr>
          </a:p>
        </p:txBody>
      </p:sp>
      <p:cxnSp>
        <p:nvCxnSpPr>
          <p:cNvPr id="23" name="Přímá spojnice 22"/>
          <p:cNvCxnSpPr/>
          <p:nvPr/>
        </p:nvCxnSpPr>
        <p:spPr>
          <a:xfrm>
            <a:off x="6118821" y="1350574"/>
            <a:ext cx="48068" cy="325676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821657" y="2412711"/>
            <a:ext cx="2297163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i="1" dirty="0" smtClean="0">
                <a:solidFill>
                  <a:prstClr val="black"/>
                </a:solidFill>
              </a:rPr>
              <a:t>31.12.2020</a:t>
            </a:r>
            <a:endParaRPr lang="cs-CZ" sz="2800" i="1" dirty="0">
              <a:solidFill>
                <a:prstClr val="black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821658" y="3301951"/>
            <a:ext cx="2297162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prstClr val="black"/>
                </a:solidFill>
              </a:rPr>
              <a:t>přechodné období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759967" y="4609981"/>
            <a:ext cx="3956351" cy="1138654"/>
          </a:xfrm>
          <a:prstGeom prst="ribbon2">
            <a:avLst/>
          </a:prstGeom>
          <a:solidFill>
            <a:srgbClr val="00339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prstClr val="white"/>
                </a:solidFill>
              </a:rPr>
              <a:t>Návrh dohody </a:t>
            </a:r>
            <a:endParaRPr lang="cs-CZ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dirty="0" smtClean="0"/>
              <a:t>Návrh dohody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400" dirty="0" smtClean="0"/>
              <a:t>Návrh Dohody o </a:t>
            </a:r>
            <a:r>
              <a:rPr lang="cs-CZ" sz="2400" dirty="0"/>
              <a:t>vystoupení Spojeného království z </a:t>
            </a:r>
            <a:r>
              <a:rPr lang="cs-CZ" sz="2400" dirty="0" smtClean="0"/>
              <a:t>EU  </a:t>
            </a:r>
            <a:br>
              <a:rPr lang="cs-CZ" sz="2400" dirty="0" smtClean="0"/>
            </a:br>
            <a:r>
              <a:rPr lang="cs-CZ" sz="2400" dirty="0" smtClean="0"/>
              <a:t>(14.11.2018) – přechodné období, protokol o Irsku a Severním Irsku.</a:t>
            </a:r>
          </a:p>
          <a:p>
            <a:pPr algn="just"/>
            <a:r>
              <a:rPr lang="cs-CZ" sz="2400" dirty="0" smtClean="0"/>
              <a:t>Pro oblast DPH – čl. 51 (DPH), 99 (správní spolupráce), přílohy. </a:t>
            </a:r>
          </a:p>
          <a:p>
            <a:pPr algn="just"/>
            <a:r>
              <a:rPr lang="cs-CZ" sz="2400" dirty="0"/>
              <a:t>N</a:t>
            </a:r>
            <a:r>
              <a:rPr lang="cs-CZ" sz="2400" dirty="0" smtClean="0"/>
              <a:t>a případy </a:t>
            </a:r>
            <a:r>
              <a:rPr lang="cs-CZ" sz="2400" dirty="0"/>
              <a:t>dodání zboží s přepravou do/z UK zahájenou </a:t>
            </a: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před koncem </a:t>
            </a:r>
            <a:r>
              <a:rPr lang="cs-CZ" sz="2400" dirty="0" err="1" smtClean="0"/>
              <a:t>přech</a:t>
            </a:r>
            <a:r>
              <a:rPr lang="cs-CZ" sz="2400" dirty="0" smtClean="0"/>
              <a:t>.  období se použije měrnice 2006/112/ES;</a:t>
            </a:r>
          </a:p>
          <a:p>
            <a:pPr algn="just"/>
            <a:r>
              <a:rPr lang="cs-CZ" sz="2400" dirty="0" smtClean="0"/>
              <a:t>procesní lhůty vztahující se </a:t>
            </a:r>
            <a:r>
              <a:rPr lang="cs-CZ" sz="2400" dirty="0"/>
              <a:t> </a:t>
            </a:r>
            <a:endParaRPr lang="cs-CZ" sz="2400" dirty="0" smtClean="0"/>
          </a:p>
          <a:p>
            <a:pPr lvl="1" algn="just"/>
            <a:r>
              <a:rPr lang="cs-CZ" dirty="0" smtClean="0"/>
              <a:t>k právům </a:t>
            </a:r>
            <a:r>
              <a:rPr lang="cs-CZ" dirty="0"/>
              <a:t>a povinnostem v souvislosti s </a:t>
            </a:r>
            <a:r>
              <a:rPr lang="cs-CZ" dirty="0" smtClean="0"/>
              <a:t>přeshraničními plněními </a:t>
            </a:r>
            <a:r>
              <a:rPr lang="cs-CZ" dirty="0"/>
              <a:t>uskutečněnými před koncem </a:t>
            </a:r>
            <a:r>
              <a:rPr lang="cs-CZ" dirty="0" err="1" smtClean="0"/>
              <a:t>přech</a:t>
            </a:r>
            <a:r>
              <a:rPr lang="cs-CZ" dirty="0" smtClean="0"/>
              <a:t>. období </a:t>
            </a:r>
            <a:r>
              <a:rPr lang="cs-CZ" dirty="0"/>
              <a:t>(pět let), </a:t>
            </a:r>
            <a:endParaRPr lang="cs-CZ" dirty="0" smtClean="0"/>
          </a:p>
          <a:p>
            <a:pPr lvl="1" algn="just"/>
            <a:r>
              <a:rPr lang="cs-CZ" dirty="0" smtClean="0"/>
              <a:t>k vrácení </a:t>
            </a:r>
            <a:r>
              <a:rPr lang="cs-CZ" dirty="0"/>
              <a:t>daně podle směrnice 2008/9/ES (podání žádostí 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do </a:t>
            </a:r>
            <a:r>
              <a:rPr lang="cs-CZ" dirty="0"/>
              <a:t>31. 3. 2021</a:t>
            </a:r>
            <a:r>
              <a:rPr lang="cs-CZ" dirty="0" smtClean="0"/>
              <a:t>),</a:t>
            </a:r>
            <a:r>
              <a:rPr lang="cs-CZ" dirty="0"/>
              <a:t> </a:t>
            </a:r>
            <a:endParaRPr lang="cs-CZ" dirty="0" smtClean="0"/>
          </a:p>
          <a:p>
            <a:pPr lvl="1" algn="just"/>
            <a:r>
              <a:rPr lang="cs-CZ" dirty="0" smtClean="0"/>
              <a:t>k plněním vykazovaným ve </a:t>
            </a:r>
            <a:r>
              <a:rPr lang="cs-CZ" dirty="0"/>
              <a:t>zvláštním režimu MOSS uskutečněným před koncem </a:t>
            </a:r>
            <a:r>
              <a:rPr lang="cs-CZ" dirty="0" err="1"/>
              <a:t>přech</a:t>
            </a:r>
            <a:r>
              <a:rPr lang="cs-CZ" dirty="0"/>
              <a:t>. období, vč. oprav </a:t>
            </a:r>
            <a:r>
              <a:rPr lang="cs-CZ" dirty="0" smtClean="0"/>
              <a:t>  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do 31. 12. 2021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5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dirty="0" smtClean="0"/>
              <a:t>III. Revokace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4C3C-A6F4-4110-AE20-CC0E2C8F30C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</a:t>
            </a:r>
            <a:r>
              <a:rPr lang="cs-CZ" b="1" dirty="0" smtClean="0"/>
              <a:t>tanovisko GA </a:t>
            </a:r>
            <a:r>
              <a:rPr lang="cs-CZ" dirty="0" smtClean="0"/>
              <a:t>ve </a:t>
            </a:r>
            <a:r>
              <a:rPr lang="cs-CZ" dirty="0"/>
              <a:t>věci C-621/18, </a:t>
            </a:r>
            <a:r>
              <a:rPr lang="cs-CZ" i="1" dirty="0" err="1" smtClean="0"/>
              <a:t>Wightman</a:t>
            </a:r>
            <a:r>
              <a:rPr lang="cs-CZ" i="1" dirty="0" smtClean="0"/>
              <a:t>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 4. prosince 2018:  </a:t>
            </a:r>
          </a:p>
          <a:p>
            <a:pPr lvl="1" algn="just"/>
            <a:r>
              <a:rPr lang="cs-CZ" sz="2800" dirty="0" smtClean="0"/>
              <a:t>článek </a:t>
            </a:r>
            <a:r>
              <a:rPr lang="cs-CZ" sz="2800" dirty="0"/>
              <a:t>50 Smlouvy o </a:t>
            </a:r>
            <a:r>
              <a:rPr lang="cs-CZ" sz="2800" dirty="0" smtClean="0"/>
              <a:t>EU je třeba vykládat </a:t>
            </a:r>
            <a:r>
              <a:rPr lang="cs-CZ" sz="2800" dirty="0"/>
              <a:t>s ohledem </a:t>
            </a:r>
            <a:r>
              <a:rPr lang="cs-CZ" sz="2800" dirty="0" smtClean="0"/>
              <a:t>na </a:t>
            </a:r>
            <a:r>
              <a:rPr lang="cs-CZ" sz="2800" dirty="0"/>
              <a:t>mezinárodní </a:t>
            </a:r>
            <a:r>
              <a:rPr lang="cs-CZ" sz="2800" dirty="0" smtClean="0"/>
              <a:t>právo (Vídeňskou úmluvu o smluvním právu) - </a:t>
            </a:r>
            <a:r>
              <a:rPr lang="cs-CZ" sz="2800" dirty="0"/>
              <a:t>strany mohou strany odstoupit </a:t>
            </a:r>
            <a:r>
              <a:rPr lang="cs-CZ" sz="2800" dirty="0" smtClean="0"/>
              <a:t>od  mezinárodní </a:t>
            </a:r>
            <a:r>
              <a:rPr lang="cs-CZ" sz="2800" dirty="0"/>
              <a:t>smlouvy předtím, než taková smlouva vstoupí v platnost, </a:t>
            </a:r>
            <a:r>
              <a:rPr lang="cs-CZ" sz="2800" dirty="0" smtClean="0"/>
              <a:t>na základě jednostranného aktu a projevu </a:t>
            </a:r>
            <a:r>
              <a:rPr lang="cs-CZ" sz="2800" dirty="0"/>
              <a:t>suverenity </a:t>
            </a:r>
            <a:r>
              <a:rPr lang="cs-CZ" sz="2800" dirty="0" smtClean="0"/>
              <a:t>daného státu;</a:t>
            </a:r>
          </a:p>
          <a:p>
            <a:pPr lvl="1" algn="just"/>
            <a:r>
              <a:rPr lang="cs-CZ" sz="2800" dirty="0" smtClean="0"/>
              <a:t>jestliže členský stát notifikoval EK o svém záměru vystoupit </a:t>
            </a:r>
            <a:r>
              <a:rPr lang="cs-CZ" sz="2800" dirty="0"/>
              <a:t>z </a:t>
            </a:r>
            <a:r>
              <a:rPr lang="cs-CZ" sz="2800" dirty="0" smtClean="0"/>
              <a:t>EU, může na základě jednostranného aktu svůj záměr revokovat.</a:t>
            </a:r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65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12015</TotalTime>
  <Words>518</Words>
  <Application>Microsoft Office PowerPoint</Application>
  <PresentationFormat>Předvádění na obrazovce (4:3)</PresentationFormat>
  <Paragraphs>152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AKTUÁLNÍ VÝVOJ   V OBLASTI DPH  V EU</vt:lpstr>
      <vt:lpstr>BREXIT    </vt:lpstr>
      <vt:lpstr> I. Brexit bez dohody</vt:lpstr>
      <vt:lpstr>Brexit bez dohody – otázky /dopady</vt:lpstr>
      <vt:lpstr>Brexit bez dohody – otázky /dopady</vt:lpstr>
      <vt:lpstr>Brexit bez dohody – otázky /dopady</vt:lpstr>
      <vt:lpstr> II. Brexit s dohodou</vt:lpstr>
      <vt:lpstr>Návrh dohody </vt:lpstr>
      <vt:lpstr>III. Revokace</vt:lpstr>
      <vt:lpstr>Legislativní Návrhy   v oblasti DPH v EU    </vt:lpstr>
      <vt:lpstr>1. Prodloužení dočasného použití    reverse charge</vt:lpstr>
      <vt:lpstr>2. Sazby daně u publikací</vt:lpstr>
      <vt:lpstr>3. Opatření ke zlepšení systému DPH   u intra-EU dodání zboží </vt:lpstr>
      <vt:lpstr>(2)</vt:lpstr>
      <vt:lpstr>4. Všeobecný reverse charge </vt:lpstr>
      <vt:lpstr>5. Reforma sazeb DPH </vt:lpstr>
      <vt:lpstr>6. Zjednodušení pro malé podniky </vt:lpstr>
      <vt:lpstr>7. Konečný systém DPH </vt:lpstr>
      <vt:lpstr>Porovnání systémů DPH   u intra-EU dodání zboží </vt:lpstr>
      <vt:lpstr>8. E-commerce – nové návrhy</vt:lpstr>
      <vt:lpstr>diskuse / 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</dc:creator>
  <cp:lastModifiedBy>Hrůšová Růžena Ing.</cp:lastModifiedBy>
  <cp:revision>510</cp:revision>
  <cp:lastPrinted>2013-11-14T13:46:30Z</cp:lastPrinted>
  <dcterms:created xsi:type="dcterms:W3CDTF">2013-08-01T10:18:52Z</dcterms:created>
  <dcterms:modified xsi:type="dcterms:W3CDTF">2018-12-09T22:47:16Z</dcterms:modified>
</cp:coreProperties>
</file>